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Montserrat"/>
      <p:regular r:id="rId37"/>
      <p:bold r:id="rId38"/>
      <p:italic r:id="rId39"/>
      <p:boldItalic r:id="rId40"/>
    </p:embeddedFont>
    <p:embeddedFont>
      <p:font typeface="Lat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Italic.fntdata"/><Relationship Id="rId20" Type="http://schemas.openxmlformats.org/officeDocument/2006/relationships/slide" Target="slides/slide15.xml"/><Relationship Id="rId42" Type="http://schemas.openxmlformats.org/officeDocument/2006/relationships/font" Target="fonts/Lato-bold.fntdata"/><Relationship Id="rId41" Type="http://schemas.openxmlformats.org/officeDocument/2006/relationships/font" Target="fonts/Lato-regular.fntdata"/><Relationship Id="rId22" Type="http://schemas.openxmlformats.org/officeDocument/2006/relationships/slide" Target="slides/slide17.xml"/><Relationship Id="rId44" Type="http://schemas.openxmlformats.org/officeDocument/2006/relationships/font" Target="fonts/Lato-boldItalic.fntdata"/><Relationship Id="rId21" Type="http://schemas.openxmlformats.org/officeDocument/2006/relationships/slide" Target="slides/slide16.xml"/><Relationship Id="rId43" Type="http://schemas.openxmlformats.org/officeDocument/2006/relationships/font" Target="fonts/Lato-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Montserrat-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Montserrat-italic.fntdata"/><Relationship Id="rId16" Type="http://schemas.openxmlformats.org/officeDocument/2006/relationships/slide" Target="slides/slide11.xml"/><Relationship Id="rId38" Type="http://schemas.openxmlformats.org/officeDocument/2006/relationships/font" Target="fonts/Montserrat-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09274a8ed0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09274a8ed0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09274a8ed0_0_1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09274a8ed0_0_1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 HMW:</a:t>
            </a:r>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roommates develop a sense of empathy to avoid conflict?</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highlight>
                  <a:srgbClr val="D9EAD3"/>
                </a:highlight>
              </a:rPr>
              <a:t>HMW help roommates realize when one person has been doing more than their fair share of chores?</a:t>
            </a:r>
            <a:endParaRPr>
              <a:solidFill>
                <a:schemeClr val="dk1"/>
              </a:solidFill>
              <a:highlight>
                <a:srgbClr val="D9EAD3"/>
              </a:highlight>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make a crammed living environment more sustainable?</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roommates understand each others’ love languages?</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identify who is a light sleeper and who is not?</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encourage roommates to be more thoughtful for each other?</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roommates come up with a fair split of rent depending on living situation?</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ensure that the utilities in a new apartment are up to standards?</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roommates communicate better to resolve conflicts?</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roommates who didn’t know each other previously become closer?</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09274a8ed0_0_1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09274a8ed0_0_1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0db5e7f3c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0db5e7f3c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0db5e7f3c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0db5e7f3c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encourage an even division of chores among roommates?</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highlight>
                  <a:srgbClr val="D9EAD3"/>
                </a:highlight>
              </a:rPr>
              <a:t>HMW help people find others who they are compatible living with?</a:t>
            </a:r>
            <a:endParaRPr>
              <a:solidFill>
                <a:schemeClr val="dk1"/>
              </a:solidFill>
              <a:highlight>
                <a:srgbClr val="D9EAD3"/>
              </a:highlight>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ensure that light sleepers aren’t disturbed?</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ensure that guests won’t keep their hosts up at inconvenient times?</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residents feel like they have their own space in a shared room?</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non-confrontational roommates speak up?</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give people the foresight on whether a living situation will be good or bad?</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aid a fair distribution of rooms when deciding who gets which room?</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people gauge the vibe of a roommate prior to them actually rooming together?</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light sleepers sleep through big noises?</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make roommates more receptive to each others’ preferences?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0db5e7f3c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0db5e7f3c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09274a8ed0_0_1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09274a8ed0_0_1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0db5e7f3c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0db5e7f3c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establish the distribution of living costs for roommates?</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determine how much someone should pay for a specific living cost?</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address sudden changes in living situations and the effect on rent?</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ensure roommates adhere to roommate contracts (if they have one)?</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multiple people be on a call in the same room?</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make it easier for landlords/lease companies to make it easier for multiple people to contribute to rent?</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design living spaces where each room has privacy?</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establish what a ‘fair share’ of rent is?</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help resolve conflicts over shared expenditures?</a:t>
            </a:r>
            <a:endParaRPr>
              <a:solidFill>
                <a:schemeClr val="dk1"/>
              </a:solidFill>
            </a:endParaRPr>
          </a:p>
          <a:p>
            <a:pPr indent="-298450" lvl="1" marL="914400" rtl="0" algn="l">
              <a:lnSpc>
                <a:spcPct val="115000"/>
              </a:lnSpc>
              <a:spcBef>
                <a:spcPts val="0"/>
              </a:spcBef>
              <a:spcAft>
                <a:spcPts val="0"/>
              </a:spcAft>
              <a:buClr>
                <a:schemeClr val="dk1"/>
              </a:buClr>
              <a:buSzPts val="1100"/>
              <a:buAutoNum type="arabicPeriod"/>
            </a:pPr>
            <a:r>
              <a:rPr lang="en">
                <a:solidFill>
                  <a:schemeClr val="dk1"/>
                </a:solidFill>
              </a:rPr>
              <a:t>HMW notify individuals who are using much more than the average amount of utilities?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0db5e7f3c4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0db5e7f3c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0db5e7f3c4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0db5e7f3c4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9274a8ed0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9274a8ed0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09274a8ed0_0_1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09274a8ed0_0_1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09274a8ed0_0_1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09274a8ed0_0_1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0db5e7f3c4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0db5e7f3c4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0db5e7f3c4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0db5e7f3c4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0db5e7f3c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0db5e7f3c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0db5e7f3c4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0db5e7f3c4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0db5e7f3c4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0db5e7f3c4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0db5e7f3c4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0db5e7f3c4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0db5e7f3c4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0db5e7f3c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0db5e7f3c4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0db5e7f3c4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0db5e7f3c4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0db5e7f3c4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problem domain: mental health issues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09274a8ed0_0_1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09274a8ed0_0_1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09274a8ed0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09274a8ed0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0db5e7f3c4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0db5e7f3c4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0db5e7f3c4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0db5e7f3c4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09274a8ed0_0_1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09274a8ed0_0_1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0db5e7f3c4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0db5e7f3c4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0db5e7f3c4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0db5e7f3c4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0db5e7f3c4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0db5e7f3c4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jpg"/><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jpg"/><Relationship Id="rId4" Type="http://schemas.openxmlformats.org/officeDocument/2006/relationships/image" Target="../media/image5.jpg"/><Relationship Id="rId5"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jpg"/><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jp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jp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jp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Caring from Within: Team 1</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Aaron Han, Derek Chung,</a:t>
            </a:r>
            <a:endParaRPr/>
          </a:p>
          <a:p>
            <a:pPr indent="0" lvl="0" marL="0" rtl="0" algn="l">
              <a:spcBef>
                <a:spcPts val="0"/>
              </a:spcBef>
              <a:spcAft>
                <a:spcPts val="0"/>
              </a:spcAft>
              <a:buNone/>
            </a:pPr>
            <a:r>
              <a:rPr lang="en"/>
              <a:t>Michelle Xu, Tristan Wang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3. Additional Needfinding Results</a:t>
            </a:r>
            <a:endParaRPr/>
          </a:p>
        </p:txBody>
      </p:sp>
      <p:sp>
        <p:nvSpPr>
          <p:cNvPr id="226" name="Google Shape;226;p22"/>
          <p:cNvSpPr txBox="1"/>
          <p:nvPr>
            <p:ph idx="1" type="body"/>
          </p:nvPr>
        </p:nvSpPr>
        <p:spPr>
          <a:xfrm>
            <a:off x="1275100" y="3472500"/>
            <a:ext cx="1963200" cy="627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Andrew Zhang, </a:t>
            </a:r>
            <a:r>
              <a:rPr lang="en"/>
              <a:t>Software Engineer</a:t>
            </a:r>
            <a:endParaRPr/>
          </a:p>
        </p:txBody>
      </p:sp>
      <p:pic>
        <p:nvPicPr>
          <p:cNvPr id="227" name="Google Shape;227;p22"/>
          <p:cNvPicPr preferRelativeResize="0"/>
          <p:nvPr/>
        </p:nvPicPr>
        <p:blipFill>
          <a:blip r:embed="rId3">
            <a:alphaModFix/>
          </a:blip>
          <a:stretch>
            <a:fillRect/>
          </a:stretch>
        </p:blipFill>
        <p:spPr>
          <a:xfrm>
            <a:off x="1297500" y="1554122"/>
            <a:ext cx="1918399" cy="1918375"/>
          </a:xfrm>
          <a:prstGeom prst="rect">
            <a:avLst/>
          </a:prstGeom>
          <a:noFill/>
          <a:ln>
            <a:noFill/>
          </a:ln>
        </p:spPr>
      </p:pic>
      <p:sp>
        <p:nvSpPr>
          <p:cNvPr id="228" name="Google Shape;228;p22"/>
          <p:cNvSpPr txBox="1"/>
          <p:nvPr>
            <p:ph idx="1" type="body"/>
          </p:nvPr>
        </p:nvSpPr>
        <p:spPr>
          <a:xfrm>
            <a:off x="3375675" y="1554125"/>
            <a:ext cx="5223900" cy="2546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Living situation during pandemic:</a:t>
            </a:r>
            <a:endParaRPr/>
          </a:p>
          <a:p>
            <a:pPr indent="-298450" lvl="1" marL="914400" rtl="0" algn="l">
              <a:spcBef>
                <a:spcPts val="0"/>
              </a:spcBef>
              <a:spcAft>
                <a:spcPts val="0"/>
              </a:spcAft>
              <a:buSzPts val="1100"/>
              <a:buChar char="○"/>
            </a:pPr>
            <a:r>
              <a:rPr lang="en"/>
              <a:t>Lived with 7 others in New York City, 3 bedrooms, all doing </a:t>
            </a:r>
            <a:r>
              <a:rPr lang="en"/>
              <a:t>remote work</a:t>
            </a:r>
            <a:endParaRPr/>
          </a:p>
          <a:p>
            <a:pPr indent="-311150" lvl="0" marL="457200" rtl="0" algn="l">
              <a:spcBef>
                <a:spcPts val="0"/>
              </a:spcBef>
              <a:spcAft>
                <a:spcPts val="0"/>
              </a:spcAft>
              <a:buSzPts val="1300"/>
              <a:buChar char="●"/>
            </a:pPr>
            <a:r>
              <a:rPr lang="en"/>
              <a:t>Results:</a:t>
            </a:r>
            <a:endParaRPr/>
          </a:p>
          <a:p>
            <a:pPr indent="-298450" lvl="1" marL="914400" rtl="0" algn="l">
              <a:spcBef>
                <a:spcPts val="0"/>
              </a:spcBef>
              <a:spcAft>
                <a:spcPts val="0"/>
              </a:spcAft>
              <a:buSzPts val="1100"/>
              <a:buChar char="○"/>
            </a:pPr>
            <a:r>
              <a:rPr lang="en"/>
              <a:t>Minor inconveniences included slower wifi, scheduling meetings,  faulty AC at times, and </a:t>
            </a:r>
            <a:r>
              <a:rPr lang="en"/>
              <a:t>someone</a:t>
            </a:r>
            <a:r>
              <a:rPr lang="en"/>
              <a:t> having to sleep on the couch</a:t>
            </a:r>
            <a:endParaRPr/>
          </a:p>
          <a:p>
            <a:pPr indent="-298450" lvl="1" marL="914400" rtl="0" algn="l">
              <a:spcBef>
                <a:spcPts val="0"/>
              </a:spcBef>
              <a:spcAft>
                <a:spcPts val="0"/>
              </a:spcAft>
              <a:buSzPts val="1100"/>
              <a:buChar char="○"/>
            </a:pPr>
            <a:r>
              <a:rPr lang="en"/>
              <a:t>Had very little conflict with roommates, possibly due to them being close friends</a:t>
            </a:r>
            <a:endParaRPr/>
          </a:p>
          <a:p>
            <a:pPr indent="-298450" lvl="1" marL="914400" rtl="0" algn="l">
              <a:spcBef>
                <a:spcPts val="0"/>
              </a:spcBef>
              <a:spcAft>
                <a:spcPts val="0"/>
              </a:spcAft>
              <a:buSzPts val="1100"/>
              <a:buChar char="○"/>
            </a:pPr>
            <a:r>
              <a:rPr lang="en"/>
              <a:t>Would have liked to known if roommates are heavy/light sleepers before moving in</a:t>
            </a:r>
            <a:endParaRPr/>
          </a:p>
          <a:p>
            <a:pPr indent="-298450" lvl="1" marL="914400" rtl="0" algn="l">
              <a:spcBef>
                <a:spcPts val="0"/>
              </a:spcBef>
              <a:spcAft>
                <a:spcPts val="0"/>
              </a:spcAft>
              <a:buSzPts val="1100"/>
              <a:buChar char="○"/>
            </a:pPr>
            <a:r>
              <a:rPr lang="en"/>
              <a:t>Prefers own bed room, currently has own bedroom in apartment suite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4. POV #1</a:t>
            </a:r>
            <a:endParaRPr/>
          </a:p>
        </p:txBody>
      </p:sp>
      <p:sp>
        <p:nvSpPr>
          <p:cNvPr id="234" name="Google Shape;234;p23"/>
          <p:cNvSpPr txBox="1"/>
          <p:nvPr>
            <p:ph idx="1" type="body"/>
          </p:nvPr>
        </p:nvSpPr>
        <p:spPr>
          <a:xfrm>
            <a:off x="1186500" y="1307850"/>
            <a:ext cx="5416200" cy="3216300"/>
          </a:xfrm>
          <a:prstGeom prst="rect">
            <a:avLst/>
          </a:prstGeom>
        </p:spPr>
        <p:txBody>
          <a:bodyPr anchorCtr="0" anchor="t" bIns="91425" lIns="91425" spcFirstLastPara="1" rIns="91425" wrap="square" tIns="91425">
            <a:normAutofit lnSpcReduction="10000"/>
          </a:bodyPr>
          <a:lstStyle/>
          <a:p>
            <a:pPr indent="-311150" lvl="0" marL="457200" rtl="0" algn="l">
              <a:lnSpc>
                <a:spcPct val="150000"/>
              </a:lnSpc>
              <a:spcBef>
                <a:spcPts val="0"/>
              </a:spcBef>
              <a:spcAft>
                <a:spcPts val="0"/>
              </a:spcAft>
              <a:buSzPts val="1300"/>
              <a:buAutoNum type="arabicPeriod"/>
            </a:pPr>
            <a:r>
              <a:rPr b="1" lang="en" u="sng"/>
              <a:t>We met:</a:t>
            </a:r>
            <a:r>
              <a:rPr lang="en"/>
              <a:t> Andrew, a recent graduate from Georgia Tech, who spent his summer living with 7-10 people in a 3 bedroom apartment in NYC.</a:t>
            </a:r>
            <a:endParaRPr/>
          </a:p>
          <a:p>
            <a:pPr indent="-311150" lvl="0" marL="457200" rtl="0" algn="l">
              <a:lnSpc>
                <a:spcPct val="150000"/>
              </a:lnSpc>
              <a:spcBef>
                <a:spcPts val="0"/>
              </a:spcBef>
              <a:spcAft>
                <a:spcPts val="0"/>
              </a:spcAft>
              <a:buSzPts val="1300"/>
              <a:buAutoNum type="arabicPeriod"/>
            </a:pPr>
            <a:r>
              <a:rPr b="1" lang="en" u="sng"/>
              <a:t>We were surprised to notice:</a:t>
            </a:r>
            <a:r>
              <a:rPr lang="en"/>
              <a:t> how Andrew mentioned how they never had any disagreements or conflicts living together in such a tight space for so long.</a:t>
            </a:r>
            <a:endParaRPr/>
          </a:p>
          <a:p>
            <a:pPr indent="-311150" lvl="0" marL="457200" rtl="0" algn="l">
              <a:lnSpc>
                <a:spcPct val="150000"/>
              </a:lnSpc>
              <a:spcBef>
                <a:spcPts val="0"/>
              </a:spcBef>
              <a:spcAft>
                <a:spcPts val="0"/>
              </a:spcAft>
              <a:buSzPts val="1300"/>
              <a:buAutoNum type="arabicPeriod"/>
            </a:pPr>
            <a:r>
              <a:rPr b="1" lang="en" u="sng"/>
              <a:t>We wonder if this means:</a:t>
            </a:r>
            <a:r>
              <a:rPr lang="en"/>
              <a:t> it is possible to have a seamless relationship with roommates even in such a tight space.</a:t>
            </a:r>
            <a:endParaRPr/>
          </a:p>
          <a:p>
            <a:pPr indent="-311150" lvl="0" marL="457200" rtl="0" algn="l">
              <a:lnSpc>
                <a:spcPct val="150000"/>
              </a:lnSpc>
              <a:spcBef>
                <a:spcPts val="0"/>
              </a:spcBef>
              <a:spcAft>
                <a:spcPts val="0"/>
              </a:spcAft>
              <a:buSzPts val="1300"/>
              <a:buAutoNum type="arabicPeriod"/>
            </a:pPr>
            <a:r>
              <a:rPr b="1" lang="en" u="sng"/>
              <a:t>It would be game-changing to:</a:t>
            </a:r>
            <a:r>
              <a:rPr lang="en"/>
              <a:t> have a way to group roommates together who would potentially get along well, just like Andrew’s group.</a:t>
            </a:r>
            <a:endParaRPr/>
          </a:p>
        </p:txBody>
      </p:sp>
      <p:pic>
        <p:nvPicPr>
          <p:cNvPr id="235" name="Google Shape;235;p23"/>
          <p:cNvPicPr preferRelativeResize="0"/>
          <p:nvPr/>
        </p:nvPicPr>
        <p:blipFill>
          <a:blip r:embed="rId3">
            <a:alphaModFix/>
          </a:blip>
          <a:stretch>
            <a:fillRect/>
          </a:stretch>
        </p:blipFill>
        <p:spPr>
          <a:xfrm>
            <a:off x="6817675" y="393750"/>
            <a:ext cx="1381601" cy="13816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4"/>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How might we…</a:t>
            </a:r>
            <a:endParaRPr/>
          </a:p>
        </p:txBody>
      </p:sp>
      <p:sp>
        <p:nvSpPr>
          <p:cNvPr id="241" name="Google Shape;241;p24"/>
          <p:cNvSpPr txBox="1"/>
          <p:nvPr>
            <p:ph idx="4294967295" type="body"/>
          </p:nvPr>
        </p:nvSpPr>
        <p:spPr>
          <a:xfrm>
            <a:off x="1485000" y="2920675"/>
            <a:ext cx="42618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help roommates realize when one person has been doing more than their fair share of chores?</a:t>
            </a:r>
            <a:endParaRPr/>
          </a:p>
        </p:txBody>
      </p:sp>
      <p:pic>
        <p:nvPicPr>
          <p:cNvPr id="242" name="Google Shape;242;p24"/>
          <p:cNvPicPr preferRelativeResize="0"/>
          <p:nvPr/>
        </p:nvPicPr>
        <p:blipFill>
          <a:blip r:embed="rId3">
            <a:alphaModFix/>
          </a:blip>
          <a:stretch>
            <a:fillRect/>
          </a:stretch>
        </p:blipFill>
        <p:spPr>
          <a:xfrm>
            <a:off x="4166013" y="972025"/>
            <a:ext cx="811975" cy="811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3. Additional Needfinding Results</a:t>
            </a:r>
            <a:endParaRPr/>
          </a:p>
        </p:txBody>
      </p:sp>
      <p:sp>
        <p:nvSpPr>
          <p:cNvPr id="248" name="Google Shape;248;p25"/>
          <p:cNvSpPr txBox="1"/>
          <p:nvPr>
            <p:ph idx="1" type="body"/>
          </p:nvPr>
        </p:nvSpPr>
        <p:spPr>
          <a:xfrm>
            <a:off x="6288175" y="3472500"/>
            <a:ext cx="1963200" cy="627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Diane Jiang</a:t>
            </a:r>
            <a:r>
              <a:rPr b="1" lang="en"/>
              <a:t>, </a:t>
            </a:r>
            <a:r>
              <a:rPr lang="en"/>
              <a:t>Consultant</a:t>
            </a:r>
            <a:endParaRPr/>
          </a:p>
        </p:txBody>
      </p:sp>
      <p:pic>
        <p:nvPicPr>
          <p:cNvPr id="249" name="Google Shape;249;p25"/>
          <p:cNvPicPr preferRelativeResize="0"/>
          <p:nvPr/>
        </p:nvPicPr>
        <p:blipFill rotWithShape="1">
          <a:blip r:embed="rId3">
            <a:alphaModFix/>
          </a:blip>
          <a:srcRect b="20895" l="0" r="0" t="20900"/>
          <a:stretch/>
        </p:blipFill>
        <p:spPr>
          <a:xfrm>
            <a:off x="6310575" y="1554122"/>
            <a:ext cx="1918399" cy="1918377"/>
          </a:xfrm>
          <a:prstGeom prst="rect">
            <a:avLst/>
          </a:prstGeom>
          <a:noFill/>
          <a:ln>
            <a:noFill/>
          </a:ln>
        </p:spPr>
      </p:pic>
      <p:sp>
        <p:nvSpPr>
          <p:cNvPr id="250" name="Google Shape;250;p25"/>
          <p:cNvSpPr txBox="1"/>
          <p:nvPr>
            <p:ph idx="1" type="body"/>
          </p:nvPr>
        </p:nvSpPr>
        <p:spPr>
          <a:xfrm>
            <a:off x="1064275" y="1509263"/>
            <a:ext cx="5223900" cy="2546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Living situation during pandemic:</a:t>
            </a:r>
            <a:endParaRPr/>
          </a:p>
          <a:p>
            <a:pPr indent="-298450" lvl="1" marL="914400" rtl="0" algn="l">
              <a:spcBef>
                <a:spcPts val="0"/>
              </a:spcBef>
              <a:spcAft>
                <a:spcPts val="0"/>
              </a:spcAft>
              <a:buSzPts val="1100"/>
              <a:buChar char="○"/>
            </a:pPr>
            <a:r>
              <a:rPr lang="en"/>
              <a:t>Lived in New York 400/500sq ft apartment </a:t>
            </a:r>
            <a:r>
              <a:rPr lang="en"/>
              <a:t>with 2 others</a:t>
            </a:r>
            <a:endParaRPr/>
          </a:p>
          <a:p>
            <a:pPr indent="-298450" lvl="1" marL="914400" rtl="0" algn="l">
              <a:spcBef>
                <a:spcPts val="0"/>
              </a:spcBef>
              <a:spcAft>
                <a:spcPts val="0"/>
              </a:spcAft>
              <a:buSzPts val="1100"/>
              <a:buChar char="○"/>
            </a:pPr>
            <a:r>
              <a:rPr lang="en"/>
              <a:t>Lived in San Francisco, 3 bed, 2 bath, 4 other people</a:t>
            </a:r>
            <a:endParaRPr/>
          </a:p>
          <a:p>
            <a:pPr indent="-311150" lvl="0" marL="457200" rtl="0" algn="l">
              <a:spcBef>
                <a:spcPts val="0"/>
              </a:spcBef>
              <a:spcAft>
                <a:spcPts val="0"/>
              </a:spcAft>
              <a:buSzPts val="1300"/>
              <a:buChar char="●"/>
            </a:pPr>
            <a:r>
              <a:rPr lang="en"/>
              <a:t>Results:</a:t>
            </a:r>
            <a:endParaRPr/>
          </a:p>
          <a:p>
            <a:pPr indent="-298450" lvl="1" marL="914400" rtl="0" algn="l">
              <a:spcBef>
                <a:spcPts val="0"/>
              </a:spcBef>
              <a:spcAft>
                <a:spcPts val="0"/>
              </a:spcAft>
              <a:buSzPts val="1100"/>
              <a:buChar char="○"/>
            </a:pPr>
            <a:r>
              <a:rPr lang="en"/>
              <a:t>Minor annoyance: woke up roommate in NY due to shifting in sleep, different sleep schedules, and close proximity of beds</a:t>
            </a:r>
            <a:endParaRPr/>
          </a:p>
          <a:p>
            <a:pPr indent="-298450" lvl="1" marL="914400" rtl="0" algn="l">
              <a:spcBef>
                <a:spcPts val="0"/>
              </a:spcBef>
              <a:spcAft>
                <a:spcPts val="0"/>
              </a:spcAft>
              <a:buSzPts val="1100"/>
              <a:buChar char="○"/>
            </a:pPr>
            <a:r>
              <a:rPr lang="en"/>
              <a:t>Thinks that cleanliness standards and respect of personal space are important in successful roommate relationships</a:t>
            </a:r>
            <a:endParaRPr/>
          </a:p>
          <a:p>
            <a:pPr indent="-298450" lvl="1" marL="914400" rtl="0" algn="l">
              <a:spcBef>
                <a:spcPts val="0"/>
              </a:spcBef>
              <a:spcAft>
                <a:spcPts val="0"/>
              </a:spcAft>
              <a:buSzPts val="1100"/>
              <a:buChar char="○"/>
            </a:pPr>
            <a:r>
              <a:rPr lang="en"/>
              <a:t>San Francisco apartment had several problems, including uneven split of chores, messy living space, and aversion to discussing these conflicts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4. POV #2</a:t>
            </a:r>
            <a:endParaRPr/>
          </a:p>
        </p:txBody>
      </p:sp>
      <p:sp>
        <p:nvSpPr>
          <p:cNvPr id="256" name="Google Shape;256;p26"/>
          <p:cNvSpPr txBox="1"/>
          <p:nvPr>
            <p:ph idx="1" type="body"/>
          </p:nvPr>
        </p:nvSpPr>
        <p:spPr>
          <a:xfrm>
            <a:off x="1186500" y="1307850"/>
            <a:ext cx="5416200" cy="32163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AutoNum type="arabicPeriod"/>
            </a:pPr>
            <a:r>
              <a:rPr b="1" lang="en" u="sng"/>
              <a:t>We met:</a:t>
            </a:r>
            <a:r>
              <a:rPr lang="en"/>
              <a:t> Diane, a current consultant at Strategy&amp; who is living with 3 other people in San Francisco.</a:t>
            </a:r>
            <a:endParaRPr/>
          </a:p>
          <a:p>
            <a:pPr indent="-311150" lvl="0" marL="457200" rtl="0" algn="l">
              <a:lnSpc>
                <a:spcPct val="150000"/>
              </a:lnSpc>
              <a:spcBef>
                <a:spcPts val="0"/>
              </a:spcBef>
              <a:spcAft>
                <a:spcPts val="0"/>
              </a:spcAft>
              <a:buSzPts val="1300"/>
              <a:buAutoNum type="arabicPeriod"/>
            </a:pPr>
            <a:r>
              <a:rPr b="1" lang="en" u="sng"/>
              <a:t>We were surprised to notice:</a:t>
            </a:r>
            <a:r>
              <a:rPr lang="en"/>
              <a:t> how much she cares about having her own space and her annoyances at previous living situations where people had incompatible schedules.</a:t>
            </a:r>
            <a:endParaRPr/>
          </a:p>
          <a:p>
            <a:pPr indent="-311150" lvl="0" marL="457200" rtl="0" algn="l">
              <a:lnSpc>
                <a:spcPct val="150000"/>
              </a:lnSpc>
              <a:spcBef>
                <a:spcPts val="0"/>
              </a:spcBef>
              <a:spcAft>
                <a:spcPts val="0"/>
              </a:spcAft>
              <a:buSzPts val="1300"/>
              <a:buAutoNum type="arabicPeriod"/>
            </a:pPr>
            <a:r>
              <a:rPr b="1" lang="en" u="sng"/>
              <a:t>We wonder if this means:</a:t>
            </a:r>
            <a:r>
              <a:rPr lang="en"/>
              <a:t> one's living experience is really dependent on the people they're living with.</a:t>
            </a:r>
            <a:endParaRPr/>
          </a:p>
          <a:p>
            <a:pPr indent="-311150" lvl="0" marL="457200" rtl="0" algn="l">
              <a:lnSpc>
                <a:spcPct val="150000"/>
              </a:lnSpc>
              <a:spcBef>
                <a:spcPts val="0"/>
              </a:spcBef>
              <a:spcAft>
                <a:spcPts val="0"/>
              </a:spcAft>
              <a:buSzPts val="1300"/>
              <a:buAutoNum type="arabicPeriod"/>
            </a:pPr>
            <a:r>
              <a:rPr b="1" lang="en" u="sng"/>
              <a:t>It would be game-changing to:</a:t>
            </a:r>
            <a:r>
              <a:rPr lang="en"/>
              <a:t> have a way of finding people who are aware of and compatible with each others’ living preferences.</a:t>
            </a:r>
            <a:endParaRPr/>
          </a:p>
        </p:txBody>
      </p:sp>
      <p:pic>
        <p:nvPicPr>
          <p:cNvPr id="257" name="Google Shape;257;p26"/>
          <p:cNvPicPr preferRelativeResize="0"/>
          <p:nvPr/>
        </p:nvPicPr>
        <p:blipFill>
          <a:blip r:embed="rId3">
            <a:alphaModFix/>
          </a:blip>
          <a:stretch>
            <a:fillRect/>
          </a:stretch>
        </p:blipFill>
        <p:spPr>
          <a:xfrm>
            <a:off x="6817675" y="393750"/>
            <a:ext cx="1381601" cy="1381601"/>
          </a:xfrm>
          <a:prstGeom prst="rect">
            <a:avLst/>
          </a:prstGeom>
          <a:noFill/>
          <a:ln>
            <a:noFill/>
          </a:ln>
        </p:spPr>
      </p:pic>
      <p:pic>
        <p:nvPicPr>
          <p:cNvPr id="258" name="Google Shape;258;p26"/>
          <p:cNvPicPr preferRelativeResize="0"/>
          <p:nvPr/>
        </p:nvPicPr>
        <p:blipFill rotWithShape="1">
          <a:blip r:embed="rId4">
            <a:alphaModFix/>
          </a:blip>
          <a:srcRect b="20895" l="0" r="0" t="20900"/>
          <a:stretch/>
        </p:blipFill>
        <p:spPr>
          <a:xfrm>
            <a:off x="6817675" y="393749"/>
            <a:ext cx="1424026" cy="1424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7"/>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How might we…</a:t>
            </a:r>
            <a:endParaRPr/>
          </a:p>
        </p:txBody>
      </p:sp>
      <p:sp>
        <p:nvSpPr>
          <p:cNvPr id="264" name="Google Shape;264;p27"/>
          <p:cNvSpPr txBox="1"/>
          <p:nvPr>
            <p:ph idx="4294967295" type="body"/>
          </p:nvPr>
        </p:nvSpPr>
        <p:spPr>
          <a:xfrm>
            <a:off x="1485000" y="2920675"/>
            <a:ext cx="42618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help people find others who they are compatible living with?</a:t>
            </a:r>
            <a:endParaRPr/>
          </a:p>
        </p:txBody>
      </p:sp>
      <p:pic>
        <p:nvPicPr>
          <p:cNvPr id="265" name="Google Shape;265;p27"/>
          <p:cNvPicPr preferRelativeResize="0"/>
          <p:nvPr/>
        </p:nvPicPr>
        <p:blipFill>
          <a:blip r:embed="rId3">
            <a:alphaModFix/>
          </a:blip>
          <a:stretch>
            <a:fillRect/>
          </a:stretch>
        </p:blipFill>
        <p:spPr>
          <a:xfrm>
            <a:off x="4166012" y="947575"/>
            <a:ext cx="811975" cy="811975"/>
          </a:xfrm>
          <a:prstGeom prst="rect">
            <a:avLst/>
          </a:prstGeom>
          <a:noFill/>
          <a:ln>
            <a:noFill/>
          </a:ln>
        </p:spPr>
      </p:pic>
      <p:pic>
        <p:nvPicPr>
          <p:cNvPr id="266" name="Google Shape;266;p27"/>
          <p:cNvPicPr preferRelativeResize="0"/>
          <p:nvPr/>
        </p:nvPicPr>
        <p:blipFill>
          <a:blip r:embed="rId4">
            <a:alphaModFix/>
          </a:blip>
          <a:stretch>
            <a:fillRect/>
          </a:stretch>
        </p:blipFill>
        <p:spPr>
          <a:xfrm>
            <a:off x="4166013" y="947575"/>
            <a:ext cx="811975" cy="811975"/>
          </a:xfrm>
          <a:prstGeom prst="rect">
            <a:avLst/>
          </a:prstGeom>
          <a:noFill/>
          <a:ln>
            <a:noFill/>
          </a:ln>
        </p:spPr>
      </p:pic>
      <p:pic>
        <p:nvPicPr>
          <p:cNvPr id="267" name="Google Shape;267;p27"/>
          <p:cNvPicPr preferRelativeResize="0"/>
          <p:nvPr/>
        </p:nvPicPr>
        <p:blipFill rotWithShape="1">
          <a:blip r:embed="rId5">
            <a:alphaModFix/>
          </a:blip>
          <a:srcRect b="20895" l="0" r="0" t="20900"/>
          <a:stretch/>
        </p:blipFill>
        <p:spPr>
          <a:xfrm>
            <a:off x="4166025" y="947575"/>
            <a:ext cx="811975" cy="81196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3. Additional Needfinding Results</a:t>
            </a:r>
            <a:endParaRPr/>
          </a:p>
        </p:txBody>
      </p:sp>
      <p:sp>
        <p:nvSpPr>
          <p:cNvPr id="273" name="Google Shape;273;p28"/>
          <p:cNvSpPr txBox="1"/>
          <p:nvPr>
            <p:ph idx="1" type="body"/>
          </p:nvPr>
        </p:nvSpPr>
        <p:spPr>
          <a:xfrm>
            <a:off x="1297500" y="1358750"/>
            <a:ext cx="40254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Living situation during pandemic:</a:t>
            </a:r>
            <a:endParaRPr/>
          </a:p>
          <a:p>
            <a:pPr indent="-298450" lvl="1" marL="914400" rtl="0" algn="l">
              <a:spcBef>
                <a:spcPts val="0"/>
              </a:spcBef>
              <a:spcAft>
                <a:spcPts val="0"/>
              </a:spcAft>
              <a:buSzPts val="1100"/>
              <a:buChar char="○"/>
            </a:pPr>
            <a:r>
              <a:rPr lang="en"/>
              <a:t>Lived with parents in Palo Alto from March 2020-August 2020</a:t>
            </a:r>
            <a:endParaRPr/>
          </a:p>
          <a:p>
            <a:pPr indent="-298450" lvl="1" marL="914400" rtl="0" algn="l">
              <a:spcBef>
                <a:spcPts val="0"/>
              </a:spcBef>
              <a:spcAft>
                <a:spcPts val="0"/>
              </a:spcAft>
              <a:buSzPts val="1100"/>
              <a:buChar char="○"/>
            </a:pPr>
            <a:r>
              <a:rPr lang="en"/>
              <a:t>Lived with 3 roommates at Berkeley from August 2020-June 2021</a:t>
            </a:r>
            <a:endParaRPr/>
          </a:p>
          <a:p>
            <a:pPr indent="-311150" lvl="0" marL="457200" rtl="0" algn="l">
              <a:spcBef>
                <a:spcPts val="0"/>
              </a:spcBef>
              <a:spcAft>
                <a:spcPts val="0"/>
              </a:spcAft>
              <a:buSzPts val="1300"/>
              <a:buChar char="●"/>
            </a:pPr>
            <a:r>
              <a:rPr lang="en"/>
              <a:t>Results:</a:t>
            </a:r>
            <a:endParaRPr/>
          </a:p>
          <a:p>
            <a:pPr indent="-298450" lvl="1" marL="914400" rtl="0" algn="l">
              <a:spcBef>
                <a:spcPts val="0"/>
              </a:spcBef>
              <a:spcAft>
                <a:spcPts val="0"/>
              </a:spcAft>
              <a:buSzPts val="1100"/>
              <a:buChar char="○"/>
            </a:pPr>
            <a:r>
              <a:rPr lang="en"/>
              <a:t>Got closer to parents and roommates due to restricting environment</a:t>
            </a:r>
            <a:endParaRPr/>
          </a:p>
          <a:p>
            <a:pPr indent="-298450" lvl="1" marL="914400" rtl="0" algn="l">
              <a:spcBef>
                <a:spcPts val="0"/>
              </a:spcBef>
              <a:spcAft>
                <a:spcPts val="0"/>
              </a:spcAft>
              <a:buSzPts val="1100"/>
              <a:buChar char="○"/>
            </a:pPr>
            <a:r>
              <a:rPr lang="en"/>
              <a:t>Conflicts included how to split rent and utilities among roommates, specifically when some went back out due to the pandemic</a:t>
            </a:r>
            <a:endParaRPr/>
          </a:p>
          <a:p>
            <a:pPr indent="-298450" lvl="1" marL="914400" rtl="0" algn="l">
              <a:spcBef>
                <a:spcPts val="0"/>
              </a:spcBef>
              <a:spcAft>
                <a:spcPts val="0"/>
              </a:spcAft>
              <a:buSzPts val="1100"/>
              <a:buChar char="○"/>
            </a:pPr>
            <a:r>
              <a:rPr lang="en"/>
              <a:t>Imbalance of chores due to sublet and lack of initial discussions surrounding topic</a:t>
            </a:r>
            <a:endParaRPr/>
          </a:p>
        </p:txBody>
      </p:sp>
      <p:sp>
        <p:nvSpPr>
          <p:cNvPr id="274" name="Google Shape;274;p28"/>
          <p:cNvSpPr txBox="1"/>
          <p:nvPr>
            <p:ph idx="1" type="body"/>
          </p:nvPr>
        </p:nvSpPr>
        <p:spPr>
          <a:xfrm>
            <a:off x="5609675" y="3403175"/>
            <a:ext cx="2044500" cy="5763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lang="en"/>
              <a:t>David Shau, EECS Major at Berkeley</a:t>
            </a:r>
            <a:endParaRPr/>
          </a:p>
        </p:txBody>
      </p:sp>
      <p:pic>
        <p:nvPicPr>
          <p:cNvPr id="275" name="Google Shape;275;p28"/>
          <p:cNvPicPr preferRelativeResize="0"/>
          <p:nvPr/>
        </p:nvPicPr>
        <p:blipFill>
          <a:blip r:embed="rId3">
            <a:alphaModFix/>
          </a:blip>
          <a:stretch>
            <a:fillRect/>
          </a:stretch>
        </p:blipFill>
        <p:spPr>
          <a:xfrm>
            <a:off x="5609675" y="1358750"/>
            <a:ext cx="2044425" cy="20444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4. POV #3</a:t>
            </a:r>
            <a:endParaRPr/>
          </a:p>
        </p:txBody>
      </p:sp>
      <p:sp>
        <p:nvSpPr>
          <p:cNvPr id="281" name="Google Shape;281;p29"/>
          <p:cNvSpPr txBox="1"/>
          <p:nvPr>
            <p:ph idx="1" type="body"/>
          </p:nvPr>
        </p:nvSpPr>
        <p:spPr>
          <a:xfrm>
            <a:off x="1186500" y="1307850"/>
            <a:ext cx="5416200" cy="32163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AutoNum type="arabicPeriod"/>
            </a:pPr>
            <a:r>
              <a:rPr b="1" lang="en" u="sng"/>
              <a:t>We met:</a:t>
            </a:r>
            <a:r>
              <a:rPr lang="en"/>
              <a:t> David, a senior undergraduate at Berkeley who has shared apartments with groups of roommates of various sizes over the past 2 years during the COVID lockdown.</a:t>
            </a:r>
            <a:endParaRPr/>
          </a:p>
          <a:p>
            <a:pPr indent="-311150" lvl="0" marL="457200" rtl="0" algn="l">
              <a:lnSpc>
                <a:spcPct val="150000"/>
              </a:lnSpc>
              <a:spcBef>
                <a:spcPts val="0"/>
              </a:spcBef>
              <a:spcAft>
                <a:spcPts val="0"/>
              </a:spcAft>
              <a:buSzPts val="1300"/>
              <a:buAutoNum type="arabicPeriod"/>
            </a:pPr>
            <a:r>
              <a:rPr b="1" lang="en" u="sng"/>
              <a:t>We were surprised to notice:</a:t>
            </a:r>
            <a:r>
              <a:rPr lang="en"/>
              <a:t> that he ended up paying more than his fair share of the utility bill.</a:t>
            </a:r>
            <a:endParaRPr/>
          </a:p>
          <a:p>
            <a:pPr indent="-311150" lvl="0" marL="457200" rtl="0" algn="l">
              <a:lnSpc>
                <a:spcPct val="150000"/>
              </a:lnSpc>
              <a:spcBef>
                <a:spcPts val="0"/>
              </a:spcBef>
              <a:spcAft>
                <a:spcPts val="0"/>
              </a:spcAft>
              <a:buSzPts val="1300"/>
              <a:buAutoNum type="arabicPeriod"/>
            </a:pPr>
            <a:r>
              <a:rPr b="1" lang="en" u="sng"/>
              <a:t>We wonder if this means:</a:t>
            </a:r>
            <a:r>
              <a:rPr lang="en"/>
              <a:t> he and his roommates had difficulty on how to split rent fairly because it was too complicated and tedious.</a:t>
            </a:r>
            <a:endParaRPr/>
          </a:p>
          <a:p>
            <a:pPr indent="-311150" lvl="0" marL="457200" rtl="0" algn="l">
              <a:lnSpc>
                <a:spcPct val="150000"/>
              </a:lnSpc>
              <a:spcBef>
                <a:spcPts val="0"/>
              </a:spcBef>
              <a:spcAft>
                <a:spcPts val="0"/>
              </a:spcAft>
              <a:buSzPts val="1300"/>
              <a:buAutoNum type="arabicPeriod"/>
            </a:pPr>
            <a:r>
              <a:rPr b="1" lang="en" u="sng"/>
              <a:t>It would be game-changing to:</a:t>
            </a:r>
            <a:r>
              <a:rPr lang="en"/>
              <a:t> have a way for people to split living costs fairly based on individual circumstances.</a:t>
            </a:r>
            <a:endParaRPr/>
          </a:p>
        </p:txBody>
      </p:sp>
      <p:pic>
        <p:nvPicPr>
          <p:cNvPr id="282" name="Google Shape;282;p29"/>
          <p:cNvPicPr preferRelativeResize="0"/>
          <p:nvPr/>
        </p:nvPicPr>
        <p:blipFill>
          <a:blip r:embed="rId3">
            <a:alphaModFix/>
          </a:blip>
          <a:stretch>
            <a:fillRect/>
          </a:stretch>
        </p:blipFill>
        <p:spPr>
          <a:xfrm>
            <a:off x="6817675" y="393750"/>
            <a:ext cx="1381601" cy="1381601"/>
          </a:xfrm>
          <a:prstGeom prst="rect">
            <a:avLst/>
          </a:prstGeom>
          <a:noFill/>
          <a:ln>
            <a:noFill/>
          </a:ln>
        </p:spPr>
      </p:pic>
      <p:pic>
        <p:nvPicPr>
          <p:cNvPr id="283" name="Google Shape;283;p29"/>
          <p:cNvPicPr preferRelativeResize="0"/>
          <p:nvPr/>
        </p:nvPicPr>
        <p:blipFill>
          <a:blip r:embed="rId4">
            <a:alphaModFix/>
          </a:blip>
          <a:stretch>
            <a:fillRect/>
          </a:stretch>
        </p:blipFill>
        <p:spPr>
          <a:xfrm>
            <a:off x="6817675" y="393750"/>
            <a:ext cx="1518725" cy="1518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0"/>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How might we…</a:t>
            </a:r>
            <a:endParaRPr/>
          </a:p>
        </p:txBody>
      </p:sp>
      <p:sp>
        <p:nvSpPr>
          <p:cNvPr id="289" name="Google Shape;289;p30"/>
          <p:cNvSpPr txBox="1"/>
          <p:nvPr>
            <p:ph idx="4294967295" type="body"/>
          </p:nvPr>
        </p:nvSpPr>
        <p:spPr>
          <a:xfrm>
            <a:off x="1485000" y="2920675"/>
            <a:ext cx="42618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help determine how much someone should pay for a specific living cost?</a:t>
            </a:r>
            <a:endParaRPr/>
          </a:p>
          <a:p>
            <a:pPr indent="0" lvl="0" marL="0" rtl="0" algn="l">
              <a:spcBef>
                <a:spcPts val="1200"/>
              </a:spcBef>
              <a:spcAft>
                <a:spcPts val="1200"/>
              </a:spcAft>
              <a:buNone/>
            </a:pPr>
            <a:r>
              <a:t/>
            </a:r>
            <a:endParaRPr/>
          </a:p>
        </p:txBody>
      </p:sp>
      <p:pic>
        <p:nvPicPr>
          <p:cNvPr id="290" name="Google Shape;290;p30"/>
          <p:cNvPicPr preferRelativeResize="0"/>
          <p:nvPr/>
        </p:nvPicPr>
        <p:blipFill>
          <a:blip r:embed="rId3">
            <a:alphaModFix/>
          </a:blip>
          <a:stretch>
            <a:fillRect/>
          </a:stretch>
        </p:blipFill>
        <p:spPr>
          <a:xfrm>
            <a:off x="4166012" y="947575"/>
            <a:ext cx="811975" cy="811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1"/>
          <p:cNvSpPr txBox="1"/>
          <p:nvPr>
            <p:ph type="title"/>
          </p:nvPr>
        </p:nvSpPr>
        <p:spPr>
          <a:xfrm>
            <a:off x="788750" y="350225"/>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How might we…</a:t>
            </a:r>
            <a:endParaRPr/>
          </a:p>
        </p:txBody>
      </p:sp>
      <p:sp>
        <p:nvSpPr>
          <p:cNvPr id="296" name="Google Shape;296;p31"/>
          <p:cNvSpPr txBox="1"/>
          <p:nvPr>
            <p:ph idx="4294967295" type="body"/>
          </p:nvPr>
        </p:nvSpPr>
        <p:spPr>
          <a:xfrm>
            <a:off x="1599100" y="1595300"/>
            <a:ext cx="42618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help roommates realize when one person has been doing more than their fair share of chores?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help people find others who they are compatible living with?</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help determine how much someone should pay for a specific living cost?</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AutoNum type="arabicPeriod"/>
            </a:pPr>
            <a:r>
              <a:rPr lang="en"/>
              <a:t>Introduction</a:t>
            </a:r>
            <a:endParaRPr/>
          </a:p>
        </p:txBody>
      </p:sp>
      <p:pic>
        <p:nvPicPr>
          <p:cNvPr id="141" name="Google Shape;141;p14"/>
          <p:cNvPicPr preferRelativeResize="0"/>
          <p:nvPr/>
        </p:nvPicPr>
        <p:blipFill rotWithShape="1">
          <a:blip r:embed="rId3">
            <a:alphaModFix/>
          </a:blip>
          <a:srcRect b="34437" l="18226" r="11212" t="34453"/>
          <a:stretch/>
        </p:blipFill>
        <p:spPr>
          <a:xfrm>
            <a:off x="4750575" y="1192975"/>
            <a:ext cx="1417200" cy="1417200"/>
          </a:xfrm>
          <a:prstGeom prst="ellipse">
            <a:avLst/>
          </a:prstGeom>
          <a:noFill/>
          <a:ln>
            <a:noFill/>
          </a:ln>
        </p:spPr>
      </p:pic>
      <p:pic>
        <p:nvPicPr>
          <p:cNvPr id="142" name="Google Shape;142;p14"/>
          <p:cNvPicPr preferRelativeResize="0"/>
          <p:nvPr/>
        </p:nvPicPr>
        <p:blipFill>
          <a:blip r:embed="rId4">
            <a:alphaModFix/>
          </a:blip>
          <a:stretch>
            <a:fillRect/>
          </a:stretch>
        </p:blipFill>
        <p:spPr>
          <a:xfrm>
            <a:off x="6704675" y="1192975"/>
            <a:ext cx="1417200" cy="1417200"/>
          </a:xfrm>
          <a:prstGeom prst="ellipse">
            <a:avLst/>
          </a:prstGeom>
          <a:noFill/>
          <a:ln>
            <a:noFill/>
          </a:ln>
        </p:spPr>
      </p:pic>
      <p:pic>
        <p:nvPicPr>
          <p:cNvPr id="143" name="Google Shape;143;p14"/>
          <p:cNvPicPr preferRelativeResize="0"/>
          <p:nvPr/>
        </p:nvPicPr>
        <p:blipFill>
          <a:blip r:embed="rId5">
            <a:alphaModFix/>
          </a:blip>
          <a:stretch>
            <a:fillRect/>
          </a:stretch>
        </p:blipFill>
        <p:spPr>
          <a:xfrm>
            <a:off x="2887100" y="1193725"/>
            <a:ext cx="1415700" cy="1415700"/>
          </a:xfrm>
          <a:prstGeom prst="ellipse">
            <a:avLst/>
          </a:prstGeom>
          <a:noFill/>
          <a:ln>
            <a:noFill/>
          </a:ln>
        </p:spPr>
      </p:pic>
      <p:pic>
        <p:nvPicPr>
          <p:cNvPr id="144" name="Google Shape;144;p14"/>
          <p:cNvPicPr preferRelativeResize="0"/>
          <p:nvPr/>
        </p:nvPicPr>
        <p:blipFill>
          <a:blip r:embed="rId6">
            <a:alphaModFix/>
          </a:blip>
          <a:stretch>
            <a:fillRect/>
          </a:stretch>
        </p:blipFill>
        <p:spPr>
          <a:xfrm>
            <a:off x="1022125" y="1192963"/>
            <a:ext cx="1417200" cy="1417200"/>
          </a:xfrm>
          <a:prstGeom prst="ellipse">
            <a:avLst/>
          </a:prstGeom>
          <a:noFill/>
          <a:ln>
            <a:noFill/>
          </a:ln>
        </p:spPr>
      </p:pic>
      <p:sp>
        <p:nvSpPr>
          <p:cNvPr id="145" name="Google Shape;145;p14"/>
          <p:cNvSpPr txBox="1"/>
          <p:nvPr>
            <p:ph idx="1" type="body"/>
          </p:nvPr>
        </p:nvSpPr>
        <p:spPr>
          <a:xfrm>
            <a:off x="106562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Tristan W.</a:t>
            </a:r>
            <a:endParaRPr/>
          </a:p>
          <a:p>
            <a:pPr indent="0" lvl="0" marL="0" rtl="0" algn="l">
              <a:spcBef>
                <a:spcPts val="1200"/>
              </a:spcBef>
              <a:spcAft>
                <a:spcPts val="1200"/>
              </a:spcAft>
              <a:buNone/>
            </a:pPr>
            <a:r>
              <a:t/>
            </a:r>
            <a:endParaRPr/>
          </a:p>
        </p:txBody>
      </p:sp>
      <p:sp>
        <p:nvSpPr>
          <p:cNvPr id="146" name="Google Shape;146;p14"/>
          <p:cNvSpPr txBox="1"/>
          <p:nvPr>
            <p:ph idx="1" type="body"/>
          </p:nvPr>
        </p:nvSpPr>
        <p:spPr>
          <a:xfrm>
            <a:off x="2929850"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Michelle X.</a:t>
            </a:r>
            <a:endParaRPr/>
          </a:p>
          <a:p>
            <a:pPr indent="0" lvl="0" marL="0" rtl="0" algn="l">
              <a:spcBef>
                <a:spcPts val="1200"/>
              </a:spcBef>
              <a:spcAft>
                <a:spcPts val="1200"/>
              </a:spcAft>
              <a:buNone/>
            </a:pPr>
            <a:r>
              <a:t/>
            </a:r>
            <a:endParaRPr/>
          </a:p>
        </p:txBody>
      </p:sp>
      <p:sp>
        <p:nvSpPr>
          <p:cNvPr id="147" name="Google Shape;147;p14"/>
          <p:cNvSpPr txBox="1"/>
          <p:nvPr>
            <p:ph idx="1" type="body"/>
          </p:nvPr>
        </p:nvSpPr>
        <p:spPr>
          <a:xfrm>
            <a:off x="479407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Aaron H.</a:t>
            </a:r>
            <a:endParaRPr/>
          </a:p>
          <a:p>
            <a:pPr indent="0" lvl="0" marL="0" rtl="0" algn="l">
              <a:spcBef>
                <a:spcPts val="1200"/>
              </a:spcBef>
              <a:spcAft>
                <a:spcPts val="1200"/>
              </a:spcAft>
              <a:buNone/>
            </a:pPr>
            <a:r>
              <a:t/>
            </a:r>
            <a:endParaRPr/>
          </a:p>
        </p:txBody>
      </p:sp>
      <p:sp>
        <p:nvSpPr>
          <p:cNvPr id="148" name="Google Shape;148;p14"/>
          <p:cNvSpPr txBox="1"/>
          <p:nvPr>
            <p:ph idx="1" type="body"/>
          </p:nvPr>
        </p:nvSpPr>
        <p:spPr>
          <a:xfrm>
            <a:off x="674817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Derek C.</a:t>
            </a:r>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2"/>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Solution 1: Roommate Matching App</a:t>
            </a:r>
            <a:endParaRPr/>
          </a:p>
        </p:txBody>
      </p:sp>
      <p:sp>
        <p:nvSpPr>
          <p:cNvPr id="302" name="Google Shape;302;p32"/>
          <p:cNvSpPr txBox="1"/>
          <p:nvPr>
            <p:ph idx="4294967295" type="subTitle"/>
          </p:nvPr>
        </p:nvSpPr>
        <p:spPr>
          <a:xfrm>
            <a:off x="4711475" y="3627350"/>
            <a:ext cx="3843300" cy="803700"/>
          </a:xfrm>
          <a:prstGeom prst="rect">
            <a:avLst/>
          </a:prstGeom>
        </p:spPr>
        <p:txBody>
          <a:bodyPr anchorCtr="0" anchor="t" bIns="91425" lIns="91425" spcFirstLastPara="1" rIns="91425" wrap="square" tIns="91425">
            <a:normAutofit fontScale="47500"/>
          </a:bodyPr>
          <a:lstStyle/>
          <a:p>
            <a:pPr indent="0" lvl="0" marL="0" rtl="0" algn="l">
              <a:lnSpc>
                <a:spcPct val="100000"/>
              </a:lnSpc>
              <a:spcBef>
                <a:spcPts val="0"/>
              </a:spcBef>
              <a:spcAft>
                <a:spcPts val="0"/>
              </a:spcAft>
              <a:buNone/>
            </a:pPr>
            <a:r>
              <a:rPr lang="en" sz="2800">
                <a:latin typeface="Montserrat"/>
                <a:ea typeface="Montserrat"/>
                <a:cs typeface="Montserrat"/>
                <a:sym typeface="Montserrat"/>
              </a:rPr>
              <a:t>How might we help people find others who they are compatible living with?</a:t>
            </a:r>
            <a:endParaRPr sz="2800">
              <a:latin typeface="Montserrat"/>
              <a:ea typeface="Montserrat"/>
              <a:cs typeface="Montserrat"/>
              <a:sym typeface="Montserrat"/>
            </a:endParaRPr>
          </a:p>
          <a:p>
            <a:pPr indent="0" lvl="0" marL="0" rtl="0" algn="l">
              <a:spcBef>
                <a:spcPts val="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Roommate Matching App</a:t>
            </a:r>
            <a:endParaRPr/>
          </a:p>
        </p:txBody>
      </p:sp>
      <p:sp>
        <p:nvSpPr>
          <p:cNvPr id="308" name="Google Shape;308;p33"/>
          <p:cNvSpPr txBox="1"/>
          <p:nvPr>
            <p:ph idx="1" type="body"/>
          </p:nvPr>
        </p:nvSpPr>
        <p:spPr>
          <a:xfrm>
            <a:off x="1141300" y="1235275"/>
            <a:ext cx="3615900" cy="357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700"/>
              <a:t>The Participant:</a:t>
            </a:r>
            <a:endParaRPr b="1" sz="1700"/>
          </a:p>
          <a:p>
            <a:pPr indent="0" lvl="0" marL="0" rtl="0" algn="l">
              <a:spcBef>
                <a:spcPts val="1200"/>
              </a:spcBef>
              <a:spcAft>
                <a:spcPts val="1200"/>
              </a:spcAft>
              <a:buNone/>
            </a:pPr>
            <a:r>
              <a:rPr lang="en" sz="1700"/>
              <a:t>Derrick, a soon-to-be Stanford new grad who is looking for potential roommates to live with in NY currently.</a:t>
            </a:r>
            <a:endParaRPr sz="1700"/>
          </a:p>
        </p:txBody>
      </p:sp>
      <p:pic>
        <p:nvPicPr>
          <p:cNvPr id="309" name="Google Shape;309;p33"/>
          <p:cNvPicPr preferRelativeResize="0"/>
          <p:nvPr/>
        </p:nvPicPr>
        <p:blipFill rotWithShape="1">
          <a:blip r:embed="rId3">
            <a:alphaModFix/>
          </a:blip>
          <a:srcRect b="30497" l="0" r="0" t="0"/>
          <a:stretch/>
        </p:blipFill>
        <p:spPr>
          <a:xfrm>
            <a:off x="5114100" y="1378025"/>
            <a:ext cx="3222301" cy="3001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Roommate Matching App</a:t>
            </a:r>
            <a:endParaRPr/>
          </a:p>
        </p:txBody>
      </p:sp>
      <p:sp>
        <p:nvSpPr>
          <p:cNvPr id="315" name="Google Shape;315;p34"/>
          <p:cNvSpPr txBox="1"/>
          <p:nvPr>
            <p:ph idx="1" type="body"/>
          </p:nvPr>
        </p:nvSpPr>
        <p:spPr>
          <a:xfrm>
            <a:off x="1141300" y="1235275"/>
            <a:ext cx="7671000" cy="357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u="sng"/>
              <a:t>Assumption:</a:t>
            </a:r>
            <a:r>
              <a:rPr lang="en"/>
              <a:t> People are moving to a new city where they have little to no connections and are in need of finding a roommate.</a:t>
            </a:r>
            <a:endParaRPr/>
          </a:p>
          <a:p>
            <a:pPr indent="0" lvl="0" marL="0" rtl="0" algn="l">
              <a:spcBef>
                <a:spcPts val="1200"/>
              </a:spcBef>
              <a:spcAft>
                <a:spcPts val="1200"/>
              </a:spcAft>
              <a:buNone/>
            </a:pPr>
            <a:r>
              <a:rPr b="1" lang="en" u="sng"/>
              <a:t>The Prototype:</a:t>
            </a:r>
            <a:r>
              <a:rPr lang="en"/>
              <a:t> The participant was shown a set of slides with different roommate “candidate” profiles and their living habits such as cleanliness and bedtimes. The participant was then asked to pick 2 people he would want to room with.</a:t>
            </a:r>
            <a:endParaRPr/>
          </a:p>
        </p:txBody>
      </p:sp>
      <p:pic>
        <p:nvPicPr>
          <p:cNvPr id="316" name="Google Shape;316;p34"/>
          <p:cNvPicPr preferRelativeResize="0"/>
          <p:nvPr/>
        </p:nvPicPr>
        <p:blipFill>
          <a:blip r:embed="rId3">
            <a:alphaModFix/>
          </a:blip>
          <a:stretch>
            <a:fillRect/>
          </a:stretch>
        </p:blipFill>
        <p:spPr>
          <a:xfrm>
            <a:off x="666075" y="2831976"/>
            <a:ext cx="4151652" cy="1858459"/>
          </a:xfrm>
          <a:prstGeom prst="rect">
            <a:avLst/>
          </a:prstGeom>
          <a:noFill/>
          <a:ln>
            <a:noFill/>
          </a:ln>
        </p:spPr>
      </p:pic>
      <p:pic>
        <p:nvPicPr>
          <p:cNvPr id="317" name="Google Shape;317;p34"/>
          <p:cNvPicPr preferRelativeResize="0"/>
          <p:nvPr/>
        </p:nvPicPr>
        <p:blipFill>
          <a:blip r:embed="rId4">
            <a:alphaModFix/>
          </a:blip>
          <a:stretch>
            <a:fillRect/>
          </a:stretch>
        </p:blipFill>
        <p:spPr>
          <a:xfrm>
            <a:off x="5722799" y="2869125"/>
            <a:ext cx="2852475" cy="16073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Roommate Matching App</a:t>
            </a:r>
            <a:endParaRPr/>
          </a:p>
        </p:txBody>
      </p:sp>
      <p:sp>
        <p:nvSpPr>
          <p:cNvPr id="323" name="Google Shape;323;p35"/>
          <p:cNvSpPr txBox="1"/>
          <p:nvPr>
            <p:ph idx="1" type="body"/>
          </p:nvPr>
        </p:nvSpPr>
        <p:spPr>
          <a:xfrm>
            <a:off x="1141300" y="1235275"/>
            <a:ext cx="7671000" cy="357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u="sng"/>
              <a:t>Results:</a:t>
            </a:r>
            <a:r>
              <a:rPr lang="en"/>
              <a:t> </a:t>
            </a:r>
            <a:endParaRPr/>
          </a:p>
          <a:p>
            <a:pPr indent="-311150" lvl="0" marL="457200" rtl="0" algn="l">
              <a:spcBef>
                <a:spcPts val="1200"/>
              </a:spcBef>
              <a:spcAft>
                <a:spcPts val="0"/>
              </a:spcAft>
              <a:buSzPts val="1300"/>
              <a:buChar char="●"/>
            </a:pPr>
            <a:r>
              <a:rPr lang="en"/>
              <a:t>The participant seemed to prioritize </a:t>
            </a:r>
            <a:r>
              <a:rPr b="1" lang="en"/>
              <a:t>social atmosphere, bedtimes, and cleanliness</a:t>
            </a:r>
            <a:r>
              <a:rPr lang="en"/>
              <a:t> the most.</a:t>
            </a:r>
            <a:endParaRPr/>
          </a:p>
          <a:p>
            <a:pPr indent="-311150" lvl="0" marL="457200" rtl="0" algn="l">
              <a:spcBef>
                <a:spcPts val="0"/>
              </a:spcBef>
              <a:spcAft>
                <a:spcPts val="0"/>
              </a:spcAft>
              <a:buSzPts val="1300"/>
              <a:buChar char="●"/>
            </a:pPr>
            <a:r>
              <a:rPr lang="en"/>
              <a:t>S</a:t>
            </a:r>
            <a:r>
              <a:rPr b="1" lang="en"/>
              <a:t>urprised</a:t>
            </a:r>
            <a:r>
              <a:rPr lang="en"/>
              <a:t> to find that the participant would rather room with someone he knew with incompatible living styles than a stranger with compatible living styles.</a:t>
            </a:r>
            <a:endParaRPr/>
          </a:p>
          <a:p>
            <a:pPr indent="0" lvl="0" marL="0" rtl="0" algn="l">
              <a:spcBef>
                <a:spcPts val="1200"/>
              </a:spcBef>
              <a:spcAft>
                <a:spcPts val="1200"/>
              </a:spcAft>
              <a:buNone/>
            </a:pPr>
            <a:r>
              <a:rPr b="1" lang="en" u="sng"/>
              <a:t>New Learning:</a:t>
            </a:r>
            <a:r>
              <a:rPr lang="en"/>
              <a:t> People want to find compatible living candidates among the people that they </a:t>
            </a:r>
            <a:r>
              <a:rPr b="1" lang="en"/>
              <a:t>know</a:t>
            </a:r>
            <a:r>
              <a:rPr lang="en"/>
              <a:t> or have </a:t>
            </a:r>
            <a:r>
              <a:rPr b="1" lang="en"/>
              <a:t>some sort of social connection with</a:t>
            </a:r>
            <a:r>
              <a:rPr lang="en"/>
              <a:t>.</a:t>
            </a:r>
            <a:endParaRPr/>
          </a:p>
        </p:txBody>
      </p:sp>
      <p:pic>
        <p:nvPicPr>
          <p:cNvPr id="324" name="Google Shape;324;p35"/>
          <p:cNvPicPr preferRelativeResize="0"/>
          <p:nvPr/>
        </p:nvPicPr>
        <p:blipFill>
          <a:blip r:embed="rId3">
            <a:alphaModFix/>
          </a:blip>
          <a:stretch>
            <a:fillRect/>
          </a:stretch>
        </p:blipFill>
        <p:spPr>
          <a:xfrm>
            <a:off x="3412877" y="3208500"/>
            <a:ext cx="2808150" cy="18121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6"/>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Solution 2: Roommate Trials</a:t>
            </a:r>
            <a:endParaRPr/>
          </a:p>
        </p:txBody>
      </p:sp>
      <p:sp>
        <p:nvSpPr>
          <p:cNvPr id="330" name="Google Shape;330;p36"/>
          <p:cNvSpPr txBox="1"/>
          <p:nvPr>
            <p:ph idx="4294967295" type="subTitle"/>
          </p:nvPr>
        </p:nvSpPr>
        <p:spPr>
          <a:xfrm>
            <a:off x="4711475" y="3627350"/>
            <a:ext cx="3843300" cy="803700"/>
          </a:xfrm>
          <a:prstGeom prst="rect">
            <a:avLst/>
          </a:prstGeom>
        </p:spPr>
        <p:txBody>
          <a:bodyPr anchorCtr="0" anchor="t" bIns="91425" lIns="91425" spcFirstLastPara="1" rIns="91425" wrap="square" tIns="91425">
            <a:normAutofit fontScale="47500"/>
          </a:bodyPr>
          <a:lstStyle/>
          <a:p>
            <a:pPr indent="0" lvl="0" marL="0" rtl="0" algn="l">
              <a:lnSpc>
                <a:spcPct val="100000"/>
              </a:lnSpc>
              <a:spcBef>
                <a:spcPts val="0"/>
              </a:spcBef>
              <a:spcAft>
                <a:spcPts val="0"/>
              </a:spcAft>
              <a:buNone/>
            </a:pPr>
            <a:r>
              <a:rPr lang="en" sz="2800">
                <a:latin typeface="Montserrat"/>
                <a:ea typeface="Montserrat"/>
                <a:cs typeface="Montserrat"/>
                <a:sym typeface="Montserrat"/>
              </a:rPr>
              <a:t>How might we help people find others who they are compatible living with?</a:t>
            </a:r>
            <a:endParaRPr sz="2800">
              <a:latin typeface="Montserrat"/>
              <a:ea typeface="Montserrat"/>
              <a:cs typeface="Montserrat"/>
              <a:sym typeface="Montserrat"/>
            </a:endParaRPr>
          </a:p>
          <a:p>
            <a:pPr indent="0" lvl="0" marL="0" rtl="0" algn="l">
              <a:spcBef>
                <a:spcPts val="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Roommate Trials</a:t>
            </a:r>
            <a:endParaRPr/>
          </a:p>
        </p:txBody>
      </p:sp>
      <p:sp>
        <p:nvSpPr>
          <p:cNvPr id="336" name="Google Shape;336;p37"/>
          <p:cNvSpPr txBox="1"/>
          <p:nvPr>
            <p:ph idx="1" type="body"/>
          </p:nvPr>
        </p:nvSpPr>
        <p:spPr>
          <a:xfrm>
            <a:off x="2552800" y="3051100"/>
            <a:ext cx="3829800" cy="1586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b="1" lang="en"/>
              <a:t>Have hesitations  on a potential </a:t>
            </a:r>
            <a:r>
              <a:rPr b="1" lang="en"/>
              <a:t>roommate</a:t>
            </a:r>
            <a:r>
              <a:rPr b="1" lang="en"/>
              <a:t>? Never met them in person? Go on a 5 minute simulated speed date with your candidates, no </a:t>
            </a:r>
            <a:r>
              <a:rPr b="1" lang="en"/>
              <a:t>commitment</a:t>
            </a:r>
            <a:r>
              <a:rPr b="1" lang="en"/>
              <a:t> required!</a:t>
            </a:r>
            <a:endParaRPr/>
          </a:p>
        </p:txBody>
      </p:sp>
      <p:pic>
        <p:nvPicPr>
          <p:cNvPr id="337" name="Google Shape;337;p37"/>
          <p:cNvPicPr preferRelativeResize="0"/>
          <p:nvPr/>
        </p:nvPicPr>
        <p:blipFill>
          <a:blip r:embed="rId3">
            <a:alphaModFix/>
          </a:blip>
          <a:stretch>
            <a:fillRect/>
          </a:stretch>
        </p:blipFill>
        <p:spPr>
          <a:xfrm>
            <a:off x="1297500" y="1193135"/>
            <a:ext cx="5749300" cy="1586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Roommate Trials</a:t>
            </a:r>
            <a:endParaRPr/>
          </a:p>
        </p:txBody>
      </p:sp>
      <p:sp>
        <p:nvSpPr>
          <p:cNvPr id="343" name="Google Shape;343;p3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92500" lnSpcReduction="10000"/>
          </a:bodyPr>
          <a:lstStyle/>
          <a:p>
            <a:pPr indent="-304958" lvl="0" marL="457200" rtl="0" algn="l">
              <a:spcBef>
                <a:spcPts val="0"/>
              </a:spcBef>
              <a:spcAft>
                <a:spcPts val="0"/>
              </a:spcAft>
              <a:buSzPct val="100000"/>
              <a:buChar char="●"/>
            </a:pPr>
            <a:r>
              <a:rPr lang="en"/>
              <a:t>Assumption</a:t>
            </a:r>
            <a:endParaRPr/>
          </a:p>
          <a:p>
            <a:pPr indent="-293211" lvl="1" marL="914400" rtl="0" algn="l">
              <a:spcBef>
                <a:spcPts val="0"/>
              </a:spcBef>
              <a:spcAft>
                <a:spcPts val="0"/>
              </a:spcAft>
              <a:buSzPct val="100000"/>
              <a:buChar char="○"/>
            </a:pPr>
            <a:r>
              <a:rPr lang="en"/>
              <a:t>People would be willing to discuss their lifestyle with strangers (potential roommates)</a:t>
            </a:r>
            <a:endParaRPr/>
          </a:p>
          <a:p>
            <a:pPr indent="-304958" lvl="0" marL="457200" rtl="0" algn="l">
              <a:spcBef>
                <a:spcPts val="0"/>
              </a:spcBef>
              <a:spcAft>
                <a:spcPts val="0"/>
              </a:spcAft>
              <a:buSzPct val="100000"/>
              <a:buChar char="●"/>
            </a:pPr>
            <a:r>
              <a:rPr lang="en"/>
              <a:t>Results</a:t>
            </a:r>
            <a:endParaRPr/>
          </a:p>
          <a:p>
            <a:pPr indent="-293211" lvl="1" marL="914400" rtl="0" algn="l">
              <a:spcBef>
                <a:spcPts val="0"/>
              </a:spcBef>
              <a:spcAft>
                <a:spcPts val="0"/>
              </a:spcAft>
              <a:buSzPct val="100000"/>
              <a:buChar char="○"/>
            </a:pPr>
            <a:r>
              <a:rPr lang="en"/>
              <a:t>Things that worked: </a:t>
            </a:r>
            <a:endParaRPr/>
          </a:p>
          <a:p>
            <a:pPr indent="-293211" lvl="2" marL="1371600" rtl="0" algn="l">
              <a:spcBef>
                <a:spcPts val="0"/>
              </a:spcBef>
              <a:spcAft>
                <a:spcPts val="0"/>
              </a:spcAft>
              <a:buSzPct val="100000"/>
              <a:buChar char="■"/>
            </a:pPr>
            <a:r>
              <a:rPr lang="en"/>
              <a:t>Subject got a sense of roommate candidate’s basic qualities, including sleep time and interests</a:t>
            </a:r>
            <a:endParaRPr/>
          </a:p>
          <a:p>
            <a:pPr indent="-293211" lvl="1" marL="914400" rtl="0" algn="l">
              <a:spcBef>
                <a:spcPts val="0"/>
              </a:spcBef>
              <a:spcAft>
                <a:spcPts val="0"/>
              </a:spcAft>
              <a:buSzPct val="100000"/>
              <a:buChar char="○"/>
            </a:pPr>
            <a:r>
              <a:rPr lang="en"/>
              <a:t>Things that didn’t work: </a:t>
            </a:r>
            <a:endParaRPr/>
          </a:p>
          <a:p>
            <a:pPr indent="-293211" lvl="2" marL="1371600" rtl="0" algn="l">
              <a:spcBef>
                <a:spcPts val="0"/>
              </a:spcBef>
              <a:spcAft>
                <a:spcPts val="0"/>
              </a:spcAft>
              <a:buSzPct val="100000"/>
              <a:buChar char="■"/>
            </a:pPr>
            <a:r>
              <a:rPr lang="en"/>
              <a:t>Lack of context for subject, would’ve also done more ‘due diligence’ before meeting</a:t>
            </a:r>
            <a:endParaRPr/>
          </a:p>
          <a:p>
            <a:pPr indent="-293211" lvl="1" marL="914400" rtl="0" algn="l">
              <a:spcBef>
                <a:spcPts val="0"/>
              </a:spcBef>
              <a:spcAft>
                <a:spcPts val="0"/>
              </a:spcAft>
              <a:buSzPct val="100000"/>
              <a:buChar char="○"/>
            </a:pPr>
            <a:r>
              <a:rPr lang="en"/>
              <a:t>Surprises: </a:t>
            </a:r>
            <a:endParaRPr/>
          </a:p>
          <a:p>
            <a:pPr indent="-293211" lvl="2" marL="1371600" rtl="0" algn="l">
              <a:spcBef>
                <a:spcPts val="0"/>
              </a:spcBef>
              <a:spcAft>
                <a:spcPts val="0"/>
              </a:spcAft>
              <a:buSzPct val="100000"/>
              <a:buChar char="■"/>
            </a:pPr>
            <a:r>
              <a:rPr lang="en"/>
              <a:t>Was difficult to see what roommate is like online</a:t>
            </a:r>
            <a:endParaRPr/>
          </a:p>
          <a:p>
            <a:pPr indent="-293211" lvl="1" marL="914400" rtl="0" algn="l">
              <a:spcBef>
                <a:spcPts val="0"/>
              </a:spcBef>
              <a:spcAft>
                <a:spcPts val="0"/>
              </a:spcAft>
              <a:buSzPct val="100000"/>
              <a:buChar char="○"/>
            </a:pPr>
            <a:r>
              <a:rPr lang="en"/>
              <a:t>Learnings: </a:t>
            </a:r>
            <a:endParaRPr/>
          </a:p>
          <a:p>
            <a:pPr indent="-293211" lvl="2" marL="1371600" rtl="0" algn="l">
              <a:spcBef>
                <a:spcPts val="0"/>
              </a:spcBef>
              <a:spcAft>
                <a:spcPts val="0"/>
              </a:spcAft>
              <a:buSzPct val="100000"/>
              <a:buChar char="■"/>
            </a:pPr>
            <a:r>
              <a:rPr lang="en"/>
              <a:t>Subjects need initial profiles before agreeing to meet</a:t>
            </a:r>
            <a:endParaRPr/>
          </a:p>
          <a:p>
            <a:pPr indent="-293211" lvl="2" marL="1371600" rtl="0" algn="l">
              <a:spcBef>
                <a:spcPts val="0"/>
              </a:spcBef>
              <a:spcAft>
                <a:spcPts val="0"/>
              </a:spcAft>
              <a:buSzPct val="100000"/>
              <a:buChar char="■"/>
            </a:pPr>
            <a:r>
              <a:rPr lang="en"/>
              <a:t>In-person simulation might work better</a:t>
            </a:r>
            <a:endParaRPr/>
          </a:p>
          <a:p>
            <a:pPr indent="-304958" lvl="0" marL="457200" rtl="0" algn="l">
              <a:spcBef>
                <a:spcPts val="0"/>
              </a:spcBef>
              <a:spcAft>
                <a:spcPts val="0"/>
              </a:spcAft>
              <a:buSzPct val="100000"/>
              <a:buChar char="●"/>
            </a:pPr>
            <a:r>
              <a:rPr lang="en"/>
              <a:t>Validity:</a:t>
            </a:r>
            <a:endParaRPr/>
          </a:p>
          <a:p>
            <a:pPr indent="-293211" lvl="1" marL="914400" rtl="0" algn="l">
              <a:spcBef>
                <a:spcPts val="0"/>
              </a:spcBef>
              <a:spcAft>
                <a:spcPts val="0"/>
              </a:spcAft>
              <a:buSzPct val="100000"/>
              <a:buChar char="○"/>
            </a:pPr>
            <a:r>
              <a:rPr lang="en"/>
              <a:t>Assumption is more invalid: participant mentioned he would’ve only agreed to meet with roommates that were screened (Eg. he would’ve never met with roommate 2 if he had seen profiles earlier)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9"/>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Solution 3: Conflict Resolution App</a:t>
            </a:r>
            <a:endParaRPr/>
          </a:p>
        </p:txBody>
      </p:sp>
      <p:sp>
        <p:nvSpPr>
          <p:cNvPr id="349" name="Google Shape;349;p39"/>
          <p:cNvSpPr txBox="1"/>
          <p:nvPr>
            <p:ph idx="4294967295" type="subTitle"/>
          </p:nvPr>
        </p:nvSpPr>
        <p:spPr>
          <a:xfrm>
            <a:off x="4475100" y="3472475"/>
            <a:ext cx="4079700" cy="958500"/>
          </a:xfrm>
          <a:prstGeom prst="rect">
            <a:avLst/>
          </a:prstGeom>
        </p:spPr>
        <p:txBody>
          <a:bodyPr anchorCtr="0" anchor="t" bIns="91425" lIns="91425" spcFirstLastPara="1" rIns="91425" wrap="square" tIns="91425">
            <a:normAutofit fontScale="40000"/>
          </a:bodyPr>
          <a:lstStyle/>
          <a:p>
            <a:pPr indent="0" lvl="0" marL="0" rtl="0" algn="l">
              <a:lnSpc>
                <a:spcPct val="100000"/>
              </a:lnSpc>
              <a:spcBef>
                <a:spcPts val="0"/>
              </a:spcBef>
              <a:spcAft>
                <a:spcPts val="0"/>
              </a:spcAft>
              <a:buNone/>
            </a:pPr>
            <a:r>
              <a:rPr lang="en" sz="2800">
                <a:latin typeface="Montserrat"/>
                <a:ea typeface="Montserrat"/>
                <a:cs typeface="Montserrat"/>
                <a:sym typeface="Montserrat"/>
              </a:rPr>
              <a:t>How might we help roommates realize when one person has been doing more than their fair share of chores? How might we also help determine how much someone should pay for a specific living cost?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Conflict Resolution App</a:t>
            </a:r>
            <a:endParaRPr/>
          </a:p>
        </p:txBody>
      </p:sp>
      <p:sp>
        <p:nvSpPr>
          <p:cNvPr id="355" name="Google Shape;355;p40"/>
          <p:cNvSpPr txBox="1"/>
          <p:nvPr>
            <p:ph idx="1" type="body"/>
          </p:nvPr>
        </p:nvSpPr>
        <p:spPr>
          <a:xfrm>
            <a:off x="1297500" y="1567550"/>
            <a:ext cx="2362500" cy="29112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b="1" lang="en"/>
              <a:t>A platform where roommates can anonymously share grievances and complaints</a:t>
            </a:r>
            <a:endParaRPr/>
          </a:p>
          <a:p>
            <a:pPr indent="0" lvl="0" marL="0" rtl="0" algn="l">
              <a:lnSpc>
                <a:spcPct val="150000"/>
              </a:lnSpc>
              <a:spcBef>
                <a:spcPts val="1200"/>
              </a:spcBef>
              <a:spcAft>
                <a:spcPts val="1200"/>
              </a:spcAft>
              <a:buNone/>
            </a:pPr>
            <a:r>
              <a:t/>
            </a:r>
            <a:endParaRPr b="1" u="sng"/>
          </a:p>
        </p:txBody>
      </p:sp>
      <p:pic>
        <p:nvPicPr>
          <p:cNvPr id="356" name="Google Shape;356;p40"/>
          <p:cNvPicPr preferRelativeResize="0"/>
          <p:nvPr/>
        </p:nvPicPr>
        <p:blipFill>
          <a:blip r:embed="rId3">
            <a:alphaModFix/>
          </a:blip>
          <a:stretch>
            <a:fillRect/>
          </a:stretch>
        </p:blipFill>
        <p:spPr>
          <a:xfrm>
            <a:off x="3714525" y="1194363"/>
            <a:ext cx="4909600" cy="27547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Conflict Resolution App</a:t>
            </a:r>
            <a:endParaRPr/>
          </a:p>
        </p:txBody>
      </p:sp>
      <p:sp>
        <p:nvSpPr>
          <p:cNvPr id="362" name="Google Shape;362;p4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Assumption</a:t>
            </a:r>
            <a:endParaRPr/>
          </a:p>
          <a:p>
            <a:pPr indent="-298450" lvl="1" marL="914400" rtl="0" algn="l">
              <a:spcBef>
                <a:spcPts val="0"/>
              </a:spcBef>
              <a:spcAft>
                <a:spcPts val="0"/>
              </a:spcAft>
              <a:buSzPts val="1100"/>
              <a:buChar char="○"/>
            </a:pPr>
            <a:r>
              <a:rPr lang="en"/>
              <a:t>Roommates would be more open about conflicts/problems they have with each other if they can share them anonymously</a:t>
            </a:r>
            <a:endParaRPr/>
          </a:p>
          <a:p>
            <a:pPr indent="-311150" lvl="0" marL="457200" rtl="0" algn="l">
              <a:spcBef>
                <a:spcPts val="0"/>
              </a:spcBef>
              <a:spcAft>
                <a:spcPts val="0"/>
              </a:spcAft>
              <a:buSzPts val="1300"/>
              <a:buChar char="●"/>
            </a:pPr>
            <a:r>
              <a:rPr lang="en"/>
              <a:t>Results</a:t>
            </a:r>
            <a:endParaRPr/>
          </a:p>
          <a:p>
            <a:pPr indent="-298450" lvl="1" marL="914400" rtl="0" algn="l">
              <a:spcBef>
                <a:spcPts val="0"/>
              </a:spcBef>
              <a:spcAft>
                <a:spcPts val="0"/>
              </a:spcAft>
              <a:buSzPts val="1100"/>
              <a:buChar char="○"/>
            </a:pPr>
            <a:r>
              <a:rPr lang="en"/>
              <a:t>Things that worked: </a:t>
            </a:r>
            <a:endParaRPr/>
          </a:p>
          <a:p>
            <a:pPr indent="-298450" lvl="2" marL="1371600" rtl="0" algn="l">
              <a:spcBef>
                <a:spcPts val="0"/>
              </a:spcBef>
              <a:spcAft>
                <a:spcPts val="0"/>
              </a:spcAft>
              <a:buSzPts val="1100"/>
              <a:buChar char="■"/>
            </a:pPr>
            <a:r>
              <a:rPr lang="en"/>
              <a:t>Initiating conversations regarding conflicts between roommates</a:t>
            </a:r>
            <a:endParaRPr/>
          </a:p>
          <a:p>
            <a:pPr indent="-298450" lvl="1" marL="914400" rtl="0" algn="l">
              <a:spcBef>
                <a:spcPts val="0"/>
              </a:spcBef>
              <a:spcAft>
                <a:spcPts val="0"/>
              </a:spcAft>
              <a:buSzPts val="1100"/>
              <a:buChar char="○"/>
            </a:pPr>
            <a:r>
              <a:rPr lang="en"/>
              <a:t>Things that didn’t work: </a:t>
            </a:r>
            <a:endParaRPr/>
          </a:p>
          <a:p>
            <a:pPr indent="-298450" lvl="2" marL="1371600" rtl="0" algn="l">
              <a:spcBef>
                <a:spcPts val="0"/>
              </a:spcBef>
              <a:spcAft>
                <a:spcPts val="0"/>
              </a:spcAft>
              <a:buSzPts val="1100"/>
              <a:buChar char="■"/>
            </a:pPr>
            <a:r>
              <a:rPr lang="en"/>
              <a:t>Anonymity can be foiled sometimes</a:t>
            </a:r>
            <a:endParaRPr/>
          </a:p>
          <a:p>
            <a:pPr indent="-298450" lvl="1" marL="914400" rtl="0" algn="l">
              <a:spcBef>
                <a:spcPts val="0"/>
              </a:spcBef>
              <a:spcAft>
                <a:spcPts val="0"/>
              </a:spcAft>
              <a:buSzPts val="1100"/>
              <a:buChar char="○"/>
            </a:pPr>
            <a:r>
              <a:rPr lang="en"/>
              <a:t>Surprises: </a:t>
            </a:r>
            <a:endParaRPr/>
          </a:p>
          <a:p>
            <a:pPr indent="-298450" lvl="2" marL="1371600" rtl="0" algn="l">
              <a:spcBef>
                <a:spcPts val="0"/>
              </a:spcBef>
              <a:spcAft>
                <a:spcPts val="0"/>
              </a:spcAft>
              <a:buSzPts val="1100"/>
              <a:buChar char="■"/>
            </a:pPr>
            <a:r>
              <a:rPr lang="en"/>
              <a:t>Not everyone is openly ready to post on the conflict board even when there is a conflict</a:t>
            </a:r>
            <a:endParaRPr/>
          </a:p>
          <a:p>
            <a:pPr indent="-298450" lvl="1" marL="914400" rtl="0" algn="l">
              <a:spcBef>
                <a:spcPts val="0"/>
              </a:spcBef>
              <a:spcAft>
                <a:spcPts val="0"/>
              </a:spcAft>
              <a:buSzPts val="1100"/>
              <a:buChar char="○"/>
            </a:pPr>
            <a:r>
              <a:rPr lang="en"/>
              <a:t>Learnings: </a:t>
            </a:r>
            <a:endParaRPr/>
          </a:p>
          <a:p>
            <a:pPr indent="-298450" lvl="2" marL="1371600" rtl="0" algn="l">
              <a:spcBef>
                <a:spcPts val="0"/>
              </a:spcBef>
              <a:spcAft>
                <a:spcPts val="0"/>
              </a:spcAft>
              <a:buSzPts val="1100"/>
              <a:buChar char="■"/>
            </a:pPr>
            <a:r>
              <a:rPr lang="en"/>
              <a:t>Catalyzing more communication can lead to solving conflicts </a:t>
            </a:r>
            <a:endParaRPr/>
          </a:p>
          <a:p>
            <a:pPr indent="-311150" lvl="0" marL="457200" rtl="0" algn="l">
              <a:spcBef>
                <a:spcPts val="0"/>
              </a:spcBef>
              <a:spcAft>
                <a:spcPts val="0"/>
              </a:spcAft>
              <a:buSzPts val="1300"/>
              <a:buChar char="●"/>
            </a:pPr>
            <a:r>
              <a:rPr lang="en"/>
              <a:t>Validity:</a:t>
            </a:r>
            <a:endParaRPr/>
          </a:p>
          <a:p>
            <a:pPr indent="-298450" lvl="1" marL="914400" rtl="0" algn="l">
              <a:spcBef>
                <a:spcPts val="0"/>
              </a:spcBef>
              <a:spcAft>
                <a:spcPts val="0"/>
              </a:spcAft>
              <a:buSzPts val="1100"/>
              <a:buChar char="○"/>
            </a:pPr>
            <a:r>
              <a:rPr lang="en"/>
              <a:t>Assumption was valid in part due to openness, but not so much on anonymity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AutoNum type="arabicPeriod"/>
            </a:pPr>
            <a:r>
              <a:rPr lang="en"/>
              <a:t>Introduction</a:t>
            </a:r>
            <a:endParaRPr/>
          </a:p>
        </p:txBody>
      </p:sp>
      <p:pic>
        <p:nvPicPr>
          <p:cNvPr id="154" name="Google Shape;154;p15"/>
          <p:cNvPicPr preferRelativeResize="0"/>
          <p:nvPr/>
        </p:nvPicPr>
        <p:blipFill rotWithShape="1">
          <a:blip r:embed="rId3">
            <a:alphaModFix/>
          </a:blip>
          <a:srcRect b="34437" l="18226" r="11212" t="34453"/>
          <a:stretch/>
        </p:blipFill>
        <p:spPr>
          <a:xfrm>
            <a:off x="4750575" y="1192975"/>
            <a:ext cx="1417200" cy="1417200"/>
          </a:xfrm>
          <a:prstGeom prst="ellipse">
            <a:avLst/>
          </a:prstGeom>
          <a:noFill/>
          <a:ln>
            <a:noFill/>
          </a:ln>
        </p:spPr>
      </p:pic>
      <p:pic>
        <p:nvPicPr>
          <p:cNvPr id="155" name="Google Shape;155;p15"/>
          <p:cNvPicPr preferRelativeResize="0"/>
          <p:nvPr/>
        </p:nvPicPr>
        <p:blipFill>
          <a:blip r:embed="rId4">
            <a:alphaModFix/>
          </a:blip>
          <a:stretch>
            <a:fillRect/>
          </a:stretch>
        </p:blipFill>
        <p:spPr>
          <a:xfrm>
            <a:off x="6704675" y="1192975"/>
            <a:ext cx="1417200" cy="1417200"/>
          </a:xfrm>
          <a:prstGeom prst="ellipse">
            <a:avLst/>
          </a:prstGeom>
          <a:noFill/>
          <a:ln>
            <a:noFill/>
          </a:ln>
        </p:spPr>
      </p:pic>
      <p:pic>
        <p:nvPicPr>
          <p:cNvPr id="156" name="Google Shape;156;p15"/>
          <p:cNvPicPr preferRelativeResize="0"/>
          <p:nvPr/>
        </p:nvPicPr>
        <p:blipFill>
          <a:blip r:embed="rId5">
            <a:alphaModFix/>
          </a:blip>
          <a:stretch>
            <a:fillRect/>
          </a:stretch>
        </p:blipFill>
        <p:spPr>
          <a:xfrm>
            <a:off x="2887100" y="1193725"/>
            <a:ext cx="1415700" cy="1415700"/>
          </a:xfrm>
          <a:prstGeom prst="ellipse">
            <a:avLst/>
          </a:prstGeom>
          <a:noFill/>
          <a:ln>
            <a:noFill/>
          </a:ln>
        </p:spPr>
      </p:pic>
      <p:pic>
        <p:nvPicPr>
          <p:cNvPr id="157" name="Google Shape;157;p15"/>
          <p:cNvPicPr preferRelativeResize="0"/>
          <p:nvPr/>
        </p:nvPicPr>
        <p:blipFill>
          <a:blip r:embed="rId6">
            <a:alphaModFix/>
          </a:blip>
          <a:stretch>
            <a:fillRect/>
          </a:stretch>
        </p:blipFill>
        <p:spPr>
          <a:xfrm>
            <a:off x="1022125" y="1192963"/>
            <a:ext cx="1417200" cy="1417200"/>
          </a:xfrm>
          <a:prstGeom prst="ellipse">
            <a:avLst/>
          </a:prstGeom>
          <a:noFill/>
          <a:ln>
            <a:noFill/>
          </a:ln>
        </p:spPr>
      </p:pic>
      <p:sp>
        <p:nvSpPr>
          <p:cNvPr id="158" name="Google Shape;158;p15"/>
          <p:cNvSpPr txBox="1"/>
          <p:nvPr>
            <p:ph idx="1" type="body"/>
          </p:nvPr>
        </p:nvSpPr>
        <p:spPr>
          <a:xfrm>
            <a:off x="106562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Tristan W.</a:t>
            </a:r>
            <a:endParaRPr/>
          </a:p>
          <a:p>
            <a:pPr indent="0" lvl="0" marL="0" rtl="0" algn="l">
              <a:spcBef>
                <a:spcPts val="1200"/>
              </a:spcBef>
              <a:spcAft>
                <a:spcPts val="1200"/>
              </a:spcAft>
              <a:buNone/>
            </a:pPr>
            <a:r>
              <a:t/>
            </a:r>
            <a:endParaRPr/>
          </a:p>
        </p:txBody>
      </p:sp>
      <p:sp>
        <p:nvSpPr>
          <p:cNvPr id="159" name="Google Shape;159;p15"/>
          <p:cNvSpPr txBox="1"/>
          <p:nvPr>
            <p:ph idx="1" type="body"/>
          </p:nvPr>
        </p:nvSpPr>
        <p:spPr>
          <a:xfrm>
            <a:off x="2929850"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Michelle X.</a:t>
            </a:r>
            <a:endParaRPr/>
          </a:p>
          <a:p>
            <a:pPr indent="0" lvl="0" marL="0" rtl="0" algn="l">
              <a:spcBef>
                <a:spcPts val="1200"/>
              </a:spcBef>
              <a:spcAft>
                <a:spcPts val="1200"/>
              </a:spcAft>
              <a:buNone/>
            </a:pPr>
            <a:r>
              <a:t/>
            </a:r>
            <a:endParaRPr/>
          </a:p>
        </p:txBody>
      </p:sp>
      <p:sp>
        <p:nvSpPr>
          <p:cNvPr id="160" name="Google Shape;160;p15"/>
          <p:cNvSpPr txBox="1"/>
          <p:nvPr>
            <p:ph idx="1" type="body"/>
          </p:nvPr>
        </p:nvSpPr>
        <p:spPr>
          <a:xfrm>
            <a:off x="479407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Aaron H.</a:t>
            </a:r>
            <a:endParaRPr/>
          </a:p>
          <a:p>
            <a:pPr indent="0" lvl="0" marL="0" rtl="0" algn="l">
              <a:spcBef>
                <a:spcPts val="1200"/>
              </a:spcBef>
              <a:spcAft>
                <a:spcPts val="1200"/>
              </a:spcAft>
              <a:buNone/>
            </a:pPr>
            <a:r>
              <a:t/>
            </a:r>
            <a:endParaRPr/>
          </a:p>
        </p:txBody>
      </p:sp>
      <p:sp>
        <p:nvSpPr>
          <p:cNvPr id="161" name="Google Shape;161;p15"/>
          <p:cNvSpPr txBox="1"/>
          <p:nvPr>
            <p:ph idx="1" type="body"/>
          </p:nvPr>
        </p:nvSpPr>
        <p:spPr>
          <a:xfrm>
            <a:off x="674817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Derek C.</a:t>
            </a:r>
            <a:endParaRPr/>
          </a:p>
          <a:p>
            <a:pPr indent="0" lvl="0" marL="0" rtl="0" algn="l">
              <a:spcBef>
                <a:spcPts val="1200"/>
              </a:spcBef>
              <a:spcAft>
                <a:spcPts val="1200"/>
              </a:spcAft>
              <a:buNone/>
            </a:pPr>
            <a:r>
              <a:t/>
            </a:r>
            <a:endParaRPr/>
          </a:p>
        </p:txBody>
      </p:sp>
      <p:sp>
        <p:nvSpPr>
          <p:cNvPr id="162" name="Google Shape;162;p15"/>
          <p:cNvSpPr txBox="1"/>
          <p:nvPr>
            <p:ph type="title"/>
          </p:nvPr>
        </p:nvSpPr>
        <p:spPr>
          <a:xfrm>
            <a:off x="2206500" y="3237575"/>
            <a:ext cx="4731000" cy="606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600" u="sng"/>
              <a:t>Refined Problem Domain</a:t>
            </a:r>
            <a:endParaRPr sz="1600" u="sng"/>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Synthesized Solution - Personalized Roommate Matching App</a:t>
            </a:r>
            <a:endParaRPr/>
          </a:p>
        </p:txBody>
      </p:sp>
      <p:sp>
        <p:nvSpPr>
          <p:cNvPr id="368" name="Google Shape;368;p4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To address the assumption that people would be more willing to live with people they know or have some sort of connection</a:t>
            </a:r>
            <a:endParaRPr/>
          </a:p>
          <a:p>
            <a:pPr indent="-298450" lvl="1" marL="914400" rtl="0" algn="l">
              <a:spcBef>
                <a:spcPts val="0"/>
              </a:spcBef>
              <a:spcAft>
                <a:spcPts val="0"/>
              </a:spcAft>
              <a:buSzPts val="1100"/>
              <a:buChar char="○"/>
            </a:pPr>
            <a:r>
              <a:rPr lang="en"/>
              <a:t>App can have an algorithm that suggests roommates with similar qualities</a:t>
            </a:r>
            <a:endParaRPr/>
          </a:p>
          <a:p>
            <a:pPr indent="-298450" lvl="1" marL="914400" rtl="0" algn="l">
              <a:spcBef>
                <a:spcPts val="0"/>
              </a:spcBef>
              <a:spcAft>
                <a:spcPts val="0"/>
              </a:spcAft>
              <a:buSzPts val="1100"/>
              <a:buChar char="○"/>
            </a:pPr>
            <a:r>
              <a:rPr lang="en"/>
              <a:t>If the app is connected to a Facebook or other social network, friends/friends of friends can be suggested before other matches</a:t>
            </a:r>
            <a:endParaRPr/>
          </a:p>
          <a:p>
            <a:pPr indent="-311150" lvl="0" marL="457200" rtl="0" algn="l">
              <a:spcBef>
                <a:spcPts val="0"/>
              </a:spcBef>
              <a:spcAft>
                <a:spcPts val="0"/>
              </a:spcAft>
              <a:buSzPts val="1300"/>
              <a:buChar char="●"/>
            </a:pPr>
            <a:r>
              <a:rPr lang="en"/>
              <a:t>To address the assumption that people are willing to meet people after having done due diligence:</a:t>
            </a:r>
            <a:endParaRPr/>
          </a:p>
          <a:p>
            <a:pPr indent="-298450" lvl="1" marL="914400" rtl="0" algn="l">
              <a:spcBef>
                <a:spcPts val="0"/>
              </a:spcBef>
              <a:spcAft>
                <a:spcPts val="0"/>
              </a:spcAft>
              <a:buSzPts val="1100"/>
              <a:buChar char="○"/>
            </a:pPr>
            <a:r>
              <a:rPr lang="en"/>
              <a:t>Detailed fields on profiles</a:t>
            </a:r>
            <a:endParaRPr/>
          </a:p>
          <a:p>
            <a:pPr indent="-298450" lvl="1" marL="914400" rtl="0" algn="l">
              <a:spcBef>
                <a:spcPts val="0"/>
              </a:spcBef>
              <a:spcAft>
                <a:spcPts val="0"/>
              </a:spcAft>
              <a:buSzPts val="1100"/>
              <a:buChar char="○"/>
            </a:pPr>
            <a:r>
              <a:rPr lang="en"/>
              <a:t>Both people must agree to match before they meet in person</a:t>
            </a:r>
            <a:endParaRPr/>
          </a:p>
          <a:p>
            <a:pPr indent="-311150" lvl="0" marL="457200" rtl="0" algn="l">
              <a:spcBef>
                <a:spcPts val="0"/>
              </a:spcBef>
              <a:spcAft>
                <a:spcPts val="0"/>
              </a:spcAft>
              <a:buSzPts val="1300"/>
              <a:buChar char="●"/>
            </a:pPr>
            <a:r>
              <a:rPr lang="en"/>
              <a:t>To address the assumption that people are more open about conflicts when making anonymous posts:</a:t>
            </a:r>
            <a:endParaRPr/>
          </a:p>
          <a:p>
            <a:pPr indent="-298450" lvl="1" marL="914400" rtl="0" algn="l">
              <a:spcBef>
                <a:spcPts val="0"/>
              </a:spcBef>
              <a:spcAft>
                <a:spcPts val="0"/>
              </a:spcAft>
              <a:buSzPts val="1100"/>
              <a:buChar char="○"/>
            </a:pPr>
            <a:r>
              <a:rPr lang="en"/>
              <a:t>Suggest opening questions to compatible candidates to initiate conversation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9</a:t>
            </a:r>
            <a:r>
              <a:rPr lang="en"/>
              <a:t>. Summary</a:t>
            </a:r>
            <a:endParaRPr/>
          </a:p>
        </p:txBody>
      </p:sp>
      <p:sp>
        <p:nvSpPr>
          <p:cNvPr id="374" name="Google Shape;374;p4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349250" lvl="0" marL="457200" rtl="0" algn="l">
              <a:spcBef>
                <a:spcPts val="0"/>
              </a:spcBef>
              <a:spcAft>
                <a:spcPts val="0"/>
              </a:spcAft>
              <a:buSzPts val="1900"/>
              <a:buChar char="●"/>
            </a:pPr>
            <a:r>
              <a:rPr lang="en" sz="1900"/>
              <a:t>Certain factors, such as personal living space, how noisy roommates are, and sanitization habits are important when it comes to living with others</a:t>
            </a:r>
            <a:endParaRPr sz="1900"/>
          </a:p>
          <a:p>
            <a:pPr indent="-349250" lvl="0" marL="457200" rtl="0" algn="l">
              <a:spcBef>
                <a:spcPts val="0"/>
              </a:spcBef>
              <a:spcAft>
                <a:spcPts val="0"/>
              </a:spcAft>
              <a:buSzPts val="1900"/>
              <a:buChar char="●"/>
            </a:pPr>
            <a:r>
              <a:rPr lang="en" sz="1900"/>
              <a:t>Roommates want to have good relationships with the people they are living with, and this potential can be maximized before day 1</a:t>
            </a:r>
            <a:endParaRPr sz="1900"/>
          </a:p>
          <a:p>
            <a:pPr indent="-349250" lvl="0" marL="457200" rtl="0" algn="l">
              <a:spcBef>
                <a:spcPts val="0"/>
              </a:spcBef>
              <a:spcAft>
                <a:spcPts val="0"/>
              </a:spcAft>
              <a:buSzPts val="1900"/>
              <a:buChar char="●"/>
            </a:pPr>
            <a:r>
              <a:rPr lang="en" sz="1900"/>
              <a:t>There are ways we can create experiences that alleviate areas of concern, such as compatibility and roommate habits</a:t>
            </a:r>
            <a:endParaRPr sz="1900"/>
          </a:p>
          <a:p>
            <a:pPr indent="-311150" lvl="0" marL="457200" rtl="0" algn="l">
              <a:spcBef>
                <a:spcPts val="0"/>
              </a:spcBef>
              <a:spcAft>
                <a:spcPts val="0"/>
              </a:spcAft>
              <a:buSzPts val="1300"/>
              <a:buChar char="●"/>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AutoNum type="arabicPeriod"/>
            </a:pPr>
            <a:r>
              <a:rPr lang="en"/>
              <a:t>Introduction</a:t>
            </a:r>
            <a:endParaRPr/>
          </a:p>
        </p:txBody>
      </p:sp>
      <p:pic>
        <p:nvPicPr>
          <p:cNvPr id="168" name="Google Shape;168;p16"/>
          <p:cNvPicPr preferRelativeResize="0"/>
          <p:nvPr/>
        </p:nvPicPr>
        <p:blipFill rotWithShape="1">
          <a:blip r:embed="rId3">
            <a:alphaModFix/>
          </a:blip>
          <a:srcRect b="34437" l="18226" r="11212" t="34453"/>
          <a:stretch/>
        </p:blipFill>
        <p:spPr>
          <a:xfrm>
            <a:off x="4750575" y="1192975"/>
            <a:ext cx="1417200" cy="1417200"/>
          </a:xfrm>
          <a:prstGeom prst="ellipse">
            <a:avLst/>
          </a:prstGeom>
          <a:noFill/>
          <a:ln>
            <a:noFill/>
          </a:ln>
        </p:spPr>
      </p:pic>
      <p:pic>
        <p:nvPicPr>
          <p:cNvPr id="169" name="Google Shape;169;p16"/>
          <p:cNvPicPr preferRelativeResize="0"/>
          <p:nvPr/>
        </p:nvPicPr>
        <p:blipFill>
          <a:blip r:embed="rId4">
            <a:alphaModFix/>
          </a:blip>
          <a:stretch>
            <a:fillRect/>
          </a:stretch>
        </p:blipFill>
        <p:spPr>
          <a:xfrm>
            <a:off x="6704675" y="1192975"/>
            <a:ext cx="1417200" cy="1417200"/>
          </a:xfrm>
          <a:prstGeom prst="ellipse">
            <a:avLst/>
          </a:prstGeom>
          <a:noFill/>
          <a:ln>
            <a:noFill/>
          </a:ln>
        </p:spPr>
      </p:pic>
      <p:pic>
        <p:nvPicPr>
          <p:cNvPr id="170" name="Google Shape;170;p16"/>
          <p:cNvPicPr preferRelativeResize="0"/>
          <p:nvPr/>
        </p:nvPicPr>
        <p:blipFill>
          <a:blip r:embed="rId5">
            <a:alphaModFix/>
          </a:blip>
          <a:stretch>
            <a:fillRect/>
          </a:stretch>
        </p:blipFill>
        <p:spPr>
          <a:xfrm>
            <a:off x="2887100" y="1193725"/>
            <a:ext cx="1415700" cy="1415700"/>
          </a:xfrm>
          <a:prstGeom prst="ellipse">
            <a:avLst/>
          </a:prstGeom>
          <a:noFill/>
          <a:ln>
            <a:noFill/>
          </a:ln>
        </p:spPr>
      </p:pic>
      <p:pic>
        <p:nvPicPr>
          <p:cNvPr id="171" name="Google Shape;171;p16"/>
          <p:cNvPicPr preferRelativeResize="0"/>
          <p:nvPr/>
        </p:nvPicPr>
        <p:blipFill>
          <a:blip r:embed="rId6">
            <a:alphaModFix/>
          </a:blip>
          <a:stretch>
            <a:fillRect/>
          </a:stretch>
        </p:blipFill>
        <p:spPr>
          <a:xfrm>
            <a:off x="1022125" y="1192963"/>
            <a:ext cx="1417200" cy="1417200"/>
          </a:xfrm>
          <a:prstGeom prst="ellipse">
            <a:avLst/>
          </a:prstGeom>
          <a:noFill/>
          <a:ln>
            <a:noFill/>
          </a:ln>
        </p:spPr>
      </p:pic>
      <p:sp>
        <p:nvSpPr>
          <p:cNvPr id="172" name="Google Shape;172;p16"/>
          <p:cNvSpPr txBox="1"/>
          <p:nvPr>
            <p:ph idx="1" type="body"/>
          </p:nvPr>
        </p:nvSpPr>
        <p:spPr>
          <a:xfrm>
            <a:off x="106562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Tristan W.</a:t>
            </a:r>
            <a:endParaRPr/>
          </a:p>
          <a:p>
            <a:pPr indent="0" lvl="0" marL="0" rtl="0" algn="l">
              <a:spcBef>
                <a:spcPts val="1200"/>
              </a:spcBef>
              <a:spcAft>
                <a:spcPts val="1200"/>
              </a:spcAft>
              <a:buNone/>
            </a:pPr>
            <a:r>
              <a:t/>
            </a:r>
            <a:endParaRPr/>
          </a:p>
        </p:txBody>
      </p:sp>
      <p:sp>
        <p:nvSpPr>
          <p:cNvPr id="173" name="Google Shape;173;p16"/>
          <p:cNvSpPr txBox="1"/>
          <p:nvPr>
            <p:ph idx="1" type="body"/>
          </p:nvPr>
        </p:nvSpPr>
        <p:spPr>
          <a:xfrm>
            <a:off x="2929850"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Michelle X.</a:t>
            </a:r>
            <a:endParaRPr/>
          </a:p>
          <a:p>
            <a:pPr indent="0" lvl="0" marL="0" rtl="0" algn="l">
              <a:spcBef>
                <a:spcPts val="1200"/>
              </a:spcBef>
              <a:spcAft>
                <a:spcPts val="1200"/>
              </a:spcAft>
              <a:buNone/>
            </a:pPr>
            <a:r>
              <a:t/>
            </a:r>
            <a:endParaRPr/>
          </a:p>
        </p:txBody>
      </p:sp>
      <p:sp>
        <p:nvSpPr>
          <p:cNvPr id="174" name="Google Shape;174;p16"/>
          <p:cNvSpPr txBox="1"/>
          <p:nvPr>
            <p:ph idx="1" type="body"/>
          </p:nvPr>
        </p:nvSpPr>
        <p:spPr>
          <a:xfrm>
            <a:off x="479407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Aaron H.</a:t>
            </a:r>
            <a:endParaRPr/>
          </a:p>
          <a:p>
            <a:pPr indent="0" lvl="0" marL="0" rtl="0" algn="l">
              <a:spcBef>
                <a:spcPts val="1200"/>
              </a:spcBef>
              <a:spcAft>
                <a:spcPts val="1200"/>
              </a:spcAft>
              <a:buNone/>
            </a:pPr>
            <a:r>
              <a:t/>
            </a:r>
            <a:endParaRPr/>
          </a:p>
        </p:txBody>
      </p:sp>
      <p:sp>
        <p:nvSpPr>
          <p:cNvPr id="175" name="Google Shape;175;p16"/>
          <p:cNvSpPr txBox="1"/>
          <p:nvPr>
            <p:ph idx="1" type="body"/>
          </p:nvPr>
        </p:nvSpPr>
        <p:spPr>
          <a:xfrm>
            <a:off x="674817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Derek C.</a:t>
            </a:r>
            <a:endParaRPr/>
          </a:p>
          <a:p>
            <a:pPr indent="0" lvl="0" marL="0" rtl="0" algn="l">
              <a:spcBef>
                <a:spcPts val="1200"/>
              </a:spcBef>
              <a:spcAft>
                <a:spcPts val="1200"/>
              </a:spcAft>
              <a:buNone/>
            </a:pPr>
            <a:r>
              <a:t/>
            </a:r>
            <a:endParaRPr/>
          </a:p>
        </p:txBody>
      </p:sp>
      <p:sp>
        <p:nvSpPr>
          <p:cNvPr id="176" name="Google Shape;176;p16"/>
          <p:cNvSpPr txBox="1"/>
          <p:nvPr>
            <p:ph type="title"/>
          </p:nvPr>
        </p:nvSpPr>
        <p:spPr>
          <a:xfrm>
            <a:off x="2206500" y="3237575"/>
            <a:ext cx="4731000" cy="606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600" u="sng"/>
              <a:t>Refined Problem Domain</a:t>
            </a:r>
            <a:endParaRPr sz="1600" u="sng"/>
          </a:p>
        </p:txBody>
      </p:sp>
      <p:sp>
        <p:nvSpPr>
          <p:cNvPr id="177" name="Google Shape;177;p16"/>
          <p:cNvSpPr txBox="1"/>
          <p:nvPr>
            <p:ph type="title"/>
          </p:nvPr>
        </p:nvSpPr>
        <p:spPr>
          <a:xfrm>
            <a:off x="1297500" y="3759925"/>
            <a:ext cx="6996900" cy="11115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u="sng"/>
              <a:t>Last week</a:t>
            </a:r>
            <a:r>
              <a:rPr lang="en" sz="1400"/>
              <a:t>: Mental health issues that have been amplified by COVID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SzPts val="2400"/>
              <a:buAutoNum type="arabicPeriod"/>
            </a:pPr>
            <a:r>
              <a:rPr lang="en"/>
              <a:t>Introduction</a:t>
            </a:r>
            <a:endParaRPr/>
          </a:p>
        </p:txBody>
      </p:sp>
      <p:pic>
        <p:nvPicPr>
          <p:cNvPr id="183" name="Google Shape;183;p17"/>
          <p:cNvPicPr preferRelativeResize="0"/>
          <p:nvPr/>
        </p:nvPicPr>
        <p:blipFill rotWithShape="1">
          <a:blip r:embed="rId3">
            <a:alphaModFix/>
          </a:blip>
          <a:srcRect b="34437" l="18226" r="11212" t="34453"/>
          <a:stretch/>
        </p:blipFill>
        <p:spPr>
          <a:xfrm>
            <a:off x="4750575" y="1192975"/>
            <a:ext cx="1417200" cy="1417200"/>
          </a:xfrm>
          <a:prstGeom prst="ellipse">
            <a:avLst/>
          </a:prstGeom>
          <a:noFill/>
          <a:ln>
            <a:noFill/>
          </a:ln>
        </p:spPr>
      </p:pic>
      <p:pic>
        <p:nvPicPr>
          <p:cNvPr id="184" name="Google Shape;184;p17"/>
          <p:cNvPicPr preferRelativeResize="0"/>
          <p:nvPr/>
        </p:nvPicPr>
        <p:blipFill>
          <a:blip r:embed="rId4">
            <a:alphaModFix/>
          </a:blip>
          <a:stretch>
            <a:fillRect/>
          </a:stretch>
        </p:blipFill>
        <p:spPr>
          <a:xfrm>
            <a:off x="6704675" y="1192975"/>
            <a:ext cx="1417200" cy="1417200"/>
          </a:xfrm>
          <a:prstGeom prst="ellipse">
            <a:avLst/>
          </a:prstGeom>
          <a:noFill/>
          <a:ln>
            <a:noFill/>
          </a:ln>
        </p:spPr>
      </p:pic>
      <p:pic>
        <p:nvPicPr>
          <p:cNvPr id="185" name="Google Shape;185;p17"/>
          <p:cNvPicPr preferRelativeResize="0"/>
          <p:nvPr/>
        </p:nvPicPr>
        <p:blipFill>
          <a:blip r:embed="rId5">
            <a:alphaModFix/>
          </a:blip>
          <a:stretch>
            <a:fillRect/>
          </a:stretch>
        </p:blipFill>
        <p:spPr>
          <a:xfrm>
            <a:off x="2887100" y="1193725"/>
            <a:ext cx="1415700" cy="1415700"/>
          </a:xfrm>
          <a:prstGeom prst="ellipse">
            <a:avLst/>
          </a:prstGeom>
          <a:noFill/>
          <a:ln>
            <a:noFill/>
          </a:ln>
        </p:spPr>
      </p:pic>
      <p:pic>
        <p:nvPicPr>
          <p:cNvPr id="186" name="Google Shape;186;p17"/>
          <p:cNvPicPr preferRelativeResize="0"/>
          <p:nvPr/>
        </p:nvPicPr>
        <p:blipFill>
          <a:blip r:embed="rId6">
            <a:alphaModFix/>
          </a:blip>
          <a:stretch>
            <a:fillRect/>
          </a:stretch>
        </p:blipFill>
        <p:spPr>
          <a:xfrm>
            <a:off x="1022125" y="1192963"/>
            <a:ext cx="1417200" cy="1417200"/>
          </a:xfrm>
          <a:prstGeom prst="ellipse">
            <a:avLst/>
          </a:prstGeom>
          <a:noFill/>
          <a:ln>
            <a:noFill/>
          </a:ln>
        </p:spPr>
      </p:pic>
      <p:sp>
        <p:nvSpPr>
          <p:cNvPr id="187" name="Google Shape;187;p17"/>
          <p:cNvSpPr txBox="1"/>
          <p:nvPr>
            <p:ph idx="1" type="body"/>
          </p:nvPr>
        </p:nvSpPr>
        <p:spPr>
          <a:xfrm>
            <a:off x="106562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Tristan W.</a:t>
            </a:r>
            <a:endParaRPr/>
          </a:p>
          <a:p>
            <a:pPr indent="0" lvl="0" marL="0" rtl="0" algn="l">
              <a:spcBef>
                <a:spcPts val="1200"/>
              </a:spcBef>
              <a:spcAft>
                <a:spcPts val="1200"/>
              </a:spcAft>
              <a:buNone/>
            </a:pPr>
            <a:r>
              <a:t/>
            </a:r>
            <a:endParaRPr/>
          </a:p>
        </p:txBody>
      </p:sp>
      <p:sp>
        <p:nvSpPr>
          <p:cNvPr id="188" name="Google Shape;188;p17"/>
          <p:cNvSpPr txBox="1"/>
          <p:nvPr>
            <p:ph idx="1" type="body"/>
          </p:nvPr>
        </p:nvSpPr>
        <p:spPr>
          <a:xfrm>
            <a:off x="2929850"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Michelle X.</a:t>
            </a:r>
            <a:endParaRPr/>
          </a:p>
          <a:p>
            <a:pPr indent="0" lvl="0" marL="0" rtl="0" algn="l">
              <a:spcBef>
                <a:spcPts val="1200"/>
              </a:spcBef>
              <a:spcAft>
                <a:spcPts val="1200"/>
              </a:spcAft>
              <a:buNone/>
            </a:pPr>
            <a:r>
              <a:t/>
            </a:r>
            <a:endParaRPr/>
          </a:p>
        </p:txBody>
      </p:sp>
      <p:sp>
        <p:nvSpPr>
          <p:cNvPr id="189" name="Google Shape;189;p17"/>
          <p:cNvSpPr txBox="1"/>
          <p:nvPr>
            <p:ph idx="1" type="body"/>
          </p:nvPr>
        </p:nvSpPr>
        <p:spPr>
          <a:xfrm>
            <a:off x="479407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Aaron H.</a:t>
            </a:r>
            <a:endParaRPr/>
          </a:p>
          <a:p>
            <a:pPr indent="0" lvl="0" marL="0" rtl="0" algn="l">
              <a:spcBef>
                <a:spcPts val="1200"/>
              </a:spcBef>
              <a:spcAft>
                <a:spcPts val="1200"/>
              </a:spcAft>
              <a:buNone/>
            </a:pPr>
            <a:r>
              <a:t/>
            </a:r>
            <a:endParaRPr/>
          </a:p>
        </p:txBody>
      </p:sp>
      <p:sp>
        <p:nvSpPr>
          <p:cNvPr id="190" name="Google Shape;190;p17"/>
          <p:cNvSpPr txBox="1"/>
          <p:nvPr>
            <p:ph idx="1" type="body"/>
          </p:nvPr>
        </p:nvSpPr>
        <p:spPr>
          <a:xfrm>
            <a:off x="6748175" y="2698300"/>
            <a:ext cx="1330200" cy="973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Derek C.</a:t>
            </a:r>
            <a:endParaRPr/>
          </a:p>
          <a:p>
            <a:pPr indent="0" lvl="0" marL="0" rtl="0" algn="l">
              <a:spcBef>
                <a:spcPts val="1200"/>
              </a:spcBef>
              <a:spcAft>
                <a:spcPts val="1200"/>
              </a:spcAft>
              <a:buNone/>
            </a:pPr>
            <a:r>
              <a:t/>
            </a:r>
            <a:endParaRPr/>
          </a:p>
        </p:txBody>
      </p:sp>
      <p:sp>
        <p:nvSpPr>
          <p:cNvPr id="191" name="Google Shape;191;p17"/>
          <p:cNvSpPr txBox="1"/>
          <p:nvPr>
            <p:ph type="title"/>
          </p:nvPr>
        </p:nvSpPr>
        <p:spPr>
          <a:xfrm>
            <a:off x="2206500" y="3237575"/>
            <a:ext cx="4731000" cy="606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600" u="sng"/>
              <a:t>Refined Problem Domain</a:t>
            </a:r>
            <a:endParaRPr sz="1600" u="sng"/>
          </a:p>
        </p:txBody>
      </p:sp>
      <p:sp>
        <p:nvSpPr>
          <p:cNvPr id="192" name="Google Shape;192;p17"/>
          <p:cNvSpPr txBox="1"/>
          <p:nvPr>
            <p:ph type="title"/>
          </p:nvPr>
        </p:nvSpPr>
        <p:spPr>
          <a:xfrm>
            <a:off x="1297500" y="3759925"/>
            <a:ext cx="6996900" cy="1111500"/>
          </a:xfrm>
          <a:prstGeom prst="rect">
            <a:avLst/>
          </a:prstGeom>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en" sz="1400" u="sng"/>
              <a:t>Last week:</a:t>
            </a:r>
            <a:r>
              <a:rPr lang="en" sz="1400"/>
              <a:t> Mental health issues that have been amplified by COVID </a:t>
            </a:r>
            <a:endParaRPr sz="1400"/>
          </a:p>
          <a:p>
            <a:pPr indent="-317500" lvl="0" marL="457200" rtl="0" algn="l">
              <a:lnSpc>
                <a:spcPct val="150000"/>
              </a:lnSpc>
              <a:spcBef>
                <a:spcPts val="0"/>
              </a:spcBef>
              <a:spcAft>
                <a:spcPts val="0"/>
              </a:spcAft>
              <a:buSzPts val="1400"/>
              <a:buChar char="●"/>
            </a:pPr>
            <a:r>
              <a:rPr lang="en" sz="1400" u="sng"/>
              <a:t>This week:</a:t>
            </a:r>
            <a:r>
              <a:rPr lang="en" sz="1400"/>
              <a:t> </a:t>
            </a:r>
            <a:r>
              <a:rPr lang="en" sz="1438"/>
              <a:t>Focus on the </a:t>
            </a:r>
            <a:r>
              <a:rPr b="1" lang="en" sz="1438"/>
              <a:t>dynamics among people</a:t>
            </a:r>
            <a:r>
              <a:rPr lang="en" sz="1438"/>
              <a:t> who are </a:t>
            </a:r>
            <a:r>
              <a:rPr b="1" lang="en" sz="1438"/>
              <a:t>living together in the same space</a:t>
            </a:r>
            <a:r>
              <a:rPr lang="en" sz="1438"/>
              <a:t> and how we can </a:t>
            </a:r>
            <a:r>
              <a:rPr b="1" lang="en" sz="1438"/>
              <a:t>ease any tensions</a:t>
            </a:r>
            <a:endParaRPr b="1"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Initial Point of View</a:t>
            </a:r>
            <a:endParaRPr/>
          </a:p>
        </p:txBody>
      </p:sp>
      <p:sp>
        <p:nvSpPr>
          <p:cNvPr id="198" name="Google Shape;198;p18"/>
          <p:cNvSpPr txBox="1"/>
          <p:nvPr>
            <p:ph idx="1" type="body"/>
          </p:nvPr>
        </p:nvSpPr>
        <p:spPr>
          <a:xfrm>
            <a:off x="1297500" y="1567550"/>
            <a:ext cx="4596000" cy="29112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AutoNum type="arabicPeriod"/>
            </a:pPr>
            <a:r>
              <a:rPr b="1" lang="en" u="sng"/>
              <a:t>We met</a:t>
            </a:r>
            <a:r>
              <a:rPr lang="en"/>
              <a:t> Jessie, a Class of 2020 Stanford alumni and former PHE who is currently working as a freelancer living in Arizona</a:t>
            </a:r>
            <a:endParaRPr/>
          </a:p>
        </p:txBody>
      </p:sp>
      <p:pic>
        <p:nvPicPr>
          <p:cNvPr id="199" name="Google Shape;199;p18"/>
          <p:cNvPicPr preferRelativeResize="0"/>
          <p:nvPr/>
        </p:nvPicPr>
        <p:blipFill>
          <a:blip r:embed="rId3">
            <a:alphaModFix/>
          </a:blip>
          <a:stretch>
            <a:fillRect/>
          </a:stretch>
        </p:blipFill>
        <p:spPr>
          <a:xfrm>
            <a:off x="6065050" y="1692025"/>
            <a:ext cx="2271359" cy="2271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Initial Point of View</a:t>
            </a:r>
            <a:endParaRPr/>
          </a:p>
        </p:txBody>
      </p:sp>
      <p:sp>
        <p:nvSpPr>
          <p:cNvPr id="205" name="Google Shape;205;p19"/>
          <p:cNvSpPr txBox="1"/>
          <p:nvPr>
            <p:ph idx="1" type="body"/>
          </p:nvPr>
        </p:nvSpPr>
        <p:spPr>
          <a:xfrm>
            <a:off x="1297500" y="1567550"/>
            <a:ext cx="4596000" cy="29112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AutoNum type="arabicPeriod"/>
            </a:pPr>
            <a:r>
              <a:rPr b="1" lang="en" u="sng"/>
              <a:t>We met</a:t>
            </a:r>
            <a:r>
              <a:rPr lang="en"/>
              <a:t> Jessie, a Class of 2020 Stanford alumni and former PHE who is currently working as a freelancer living in Arizona</a:t>
            </a:r>
            <a:endParaRPr/>
          </a:p>
          <a:p>
            <a:pPr indent="-311150" lvl="0" marL="457200" rtl="0" algn="l">
              <a:lnSpc>
                <a:spcPct val="150000"/>
              </a:lnSpc>
              <a:spcBef>
                <a:spcPts val="0"/>
              </a:spcBef>
              <a:spcAft>
                <a:spcPts val="0"/>
              </a:spcAft>
              <a:buSzPts val="1300"/>
              <a:buAutoNum type="arabicPeriod"/>
            </a:pPr>
            <a:r>
              <a:rPr b="1" lang="en" u="sng"/>
              <a:t>We were surprised</a:t>
            </a:r>
            <a:r>
              <a:rPr b="1" lang="en"/>
              <a:t> to notice</a:t>
            </a:r>
            <a:r>
              <a:rPr lang="en"/>
              <a:t> that the most notable emotion she felt due to COVID was privilege guilt rather than loss</a:t>
            </a:r>
            <a:endParaRPr/>
          </a:p>
        </p:txBody>
      </p:sp>
      <p:pic>
        <p:nvPicPr>
          <p:cNvPr id="206" name="Google Shape;206;p19"/>
          <p:cNvPicPr preferRelativeResize="0"/>
          <p:nvPr/>
        </p:nvPicPr>
        <p:blipFill>
          <a:blip r:embed="rId3">
            <a:alphaModFix/>
          </a:blip>
          <a:stretch>
            <a:fillRect/>
          </a:stretch>
        </p:blipFill>
        <p:spPr>
          <a:xfrm>
            <a:off x="6065050" y="1692025"/>
            <a:ext cx="2271359" cy="2271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Initial Point of View</a:t>
            </a:r>
            <a:endParaRPr/>
          </a:p>
        </p:txBody>
      </p:sp>
      <p:sp>
        <p:nvSpPr>
          <p:cNvPr id="212" name="Google Shape;212;p20"/>
          <p:cNvSpPr txBox="1"/>
          <p:nvPr>
            <p:ph idx="1" type="body"/>
          </p:nvPr>
        </p:nvSpPr>
        <p:spPr>
          <a:xfrm>
            <a:off x="1297500" y="1567550"/>
            <a:ext cx="4596000" cy="29112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AutoNum type="arabicPeriod"/>
            </a:pPr>
            <a:r>
              <a:rPr b="1" lang="en" u="sng"/>
              <a:t>We met</a:t>
            </a:r>
            <a:r>
              <a:rPr lang="en"/>
              <a:t> Jessie, a Class of 2020 Stanford alumni and former PHE who is currently working as a freelancer living in Arizona</a:t>
            </a:r>
            <a:endParaRPr/>
          </a:p>
          <a:p>
            <a:pPr indent="-311150" lvl="0" marL="457200" rtl="0" algn="l">
              <a:lnSpc>
                <a:spcPct val="150000"/>
              </a:lnSpc>
              <a:spcBef>
                <a:spcPts val="0"/>
              </a:spcBef>
              <a:spcAft>
                <a:spcPts val="0"/>
              </a:spcAft>
              <a:buSzPts val="1300"/>
              <a:buAutoNum type="arabicPeriod"/>
            </a:pPr>
            <a:r>
              <a:rPr b="1" lang="en" u="sng"/>
              <a:t>We were surprised</a:t>
            </a:r>
            <a:r>
              <a:rPr b="1" lang="en"/>
              <a:t> to notice</a:t>
            </a:r>
            <a:r>
              <a:rPr lang="en"/>
              <a:t> that the most notable emotion she felt due to COVID was privilege guilt rather than loss</a:t>
            </a:r>
            <a:endParaRPr/>
          </a:p>
          <a:p>
            <a:pPr indent="-311150" lvl="0" marL="457200" rtl="0" algn="l">
              <a:lnSpc>
                <a:spcPct val="150000"/>
              </a:lnSpc>
              <a:spcBef>
                <a:spcPts val="0"/>
              </a:spcBef>
              <a:spcAft>
                <a:spcPts val="0"/>
              </a:spcAft>
              <a:buSzPts val="1300"/>
              <a:buAutoNum type="arabicPeriod"/>
            </a:pPr>
            <a:r>
              <a:rPr b="1" lang="en" u="sng"/>
              <a:t>We wonder if this means</a:t>
            </a:r>
            <a:r>
              <a:rPr lang="en"/>
              <a:t> she thinks she needs to be doing more with her position of privilege</a:t>
            </a:r>
            <a:endParaRPr/>
          </a:p>
        </p:txBody>
      </p:sp>
      <p:pic>
        <p:nvPicPr>
          <p:cNvPr id="213" name="Google Shape;213;p20"/>
          <p:cNvPicPr preferRelativeResize="0"/>
          <p:nvPr/>
        </p:nvPicPr>
        <p:blipFill>
          <a:blip r:embed="rId3">
            <a:alphaModFix/>
          </a:blip>
          <a:stretch>
            <a:fillRect/>
          </a:stretch>
        </p:blipFill>
        <p:spPr>
          <a:xfrm>
            <a:off x="6065050" y="1692025"/>
            <a:ext cx="2271359" cy="2271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 Initial Point of View</a:t>
            </a:r>
            <a:endParaRPr/>
          </a:p>
        </p:txBody>
      </p:sp>
      <p:sp>
        <p:nvSpPr>
          <p:cNvPr id="219" name="Google Shape;219;p21"/>
          <p:cNvSpPr txBox="1"/>
          <p:nvPr>
            <p:ph idx="1" type="body"/>
          </p:nvPr>
        </p:nvSpPr>
        <p:spPr>
          <a:xfrm>
            <a:off x="1297500" y="1567550"/>
            <a:ext cx="4596000" cy="2911200"/>
          </a:xfrm>
          <a:prstGeom prst="rect">
            <a:avLst/>
          </a:prstGeom>
        </p:spPr>
        <p:txBody>
          <a:bodyPr anchorCtr="0" anchor="t" bIns="91425" lIns="91425" spcFirstLastPara="1" rIns="91425" wrap="square" tIns="91425">
            <a:normAutofit lnSpcReduction="10000"/>
          </a:bodyPr>
          <a:lstStyle/>
          <a:p>
            <a:pPr indent="-311150" lvl="0" marL="457200" rtl="0" algn="l">
              <a:lnSpc>
                <a:spcPct val="150000"/>
              </a:lnSpc>
              <a:spcBef>
                <a:spcPts val="0"/>
              </a:spcBef>
              <a:spcAft>
                <a:spcPts val="0"/>
              </a:spcAft>
              <a:buSzPts val="1300"/>
              <a:buAutoNum type="arabicPeriod"/>
            </a:pPr>
            <a:r>
              <a:rPr b="1" lang="en" u="sng"/>
              <a:t>We met</a:t>
            </a:r>
            <a:r>
              <a:rPr lang="en"/>
              <a:t> Jessie, a Class of 2020 Stanford alumni and former PHE who is currently working as a freelancer living in Arizona</a:t>
            </a:r>
            <a:endParaRPr/>
          </a:p>
          <a:p>
            <a:pPr indent="-311150" lvl="0" marL="457200" rtl="0" algn="l">
              <a:lnSpc>
                <a:spcPct val="150000"/>
              </a:lnSpc>
              <a:spcBef>
                <a:spcPts val="0"/>
              </a:spcBef>
              <a:spcAft>
                <a:spcPts val="0"/>
              </a:spcAft>
              <a:buSzPts val="1300"/>
              <a:buAutoNum type="arabicPeriod"/>
            </a:pPr>
            <a:r>
              <a:rPr b="1" lang="en" u="sng"/>
              <a:t>We were surprised</a:t>
            </a:r>
            <a:r>
              <a:rPr b="1" lang="en"/>
              <a:t> to notice</a:t>
            </a:r>
            <a:r>
              <a:rPr lang="en"/>
              <a:t> that the most notable emotion she felt due to COVID was privilege guilt rather than loss</a:t>
            </a:r>
            <a:endParaRPr/>
          </a:p>
          <a:p>
            <a:pPr indent="-311150" lvl="0" marL="457200" rtl="0" algn="l">
              <a:lnSpc>
                <a:spcPct val="150000"/>
              </a:lnSpc>
              <a:spcBef>
                <a:spcPts val="0"/>
              </a:spcBef>
              <a:spcAft>
                <a:spcPts val="0"/>
              </a:spcAft>
              <a:buSzPts val="1300"/>
              <a:buAutoNum type="arabicPeriod"/>
            </a:pPr>
            <a:r>
              <a:rPr b="1" lang="en" u="sng"/>
              <a:t>We wonder if this means</a:t>
            </a:r>
            <a:r>
              <a:rPr lang="en"/>
              <a:t> she thinks she needs to be doing more with her position of privilege</a:t>
            </a:r>
            <a:endParaRPr/>
          </a:p>
          <a:p>
            <a:pPr indent="-311150" lvl="0" marL="457200" rtl="0" algn="l">
              <a:lnSpc>
                <a:spcPct val="150000"/>
              </a:lnSpc>
              <a:spcBef>
                <a:spcPts val="0"/>
              </a:spcBef>
              <a:spcAft>
                <a:spcPts val="0"/>
              </a:spcAft>
              <a:buSzPts val="1300"/>
              <a:buAutoNum type="arabicPeriod"/>
            </a:pPr>
            <a:r>
              <a:rPr b="1" lang="en" u="sng"/>
              <a:t>It would be game-changing to</a:t>
            </a:r>
            <a:r>
              <a:rPr lang="en"/>
              <a:t> have an avenue where people can use their privilege to make a positive impact</a:t>
            </a:r>
            <a:endParaRPr/>
          </a:p>
        </p:txBody>
      </p:sp>
      <p:pic>
        <p:nvPicPr>
          <p:cNvPr id="220" name="Google Shape;220;p21"/>
          <p:cNvPicPr preferRelativeResize="0"/>
          <p:nvPr/>
        </p:nvPicPr>
        <p:blipFill>
          <a:blip r:embed="rId3">
            <a:alphaModFix/>
          </a:blip>
          <a:stretch>
            <a:fillRect/>
          </a:stretch>
        </p:blipFill>
        <p:spPr>
          <a:xfrm>
            <a:off x="6065050" y="1692025"/>
            <a:ext cx="2271359" cy="2271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